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405" r:id="rId3"/>
    <p:sldId id="407" r:id="rId4"/>
    <p:sldId id="406" r:id="rId5"/>
    <p:sldId id="408" r:id="rId6"/>
    <p:sldId id="411" r:id="rId7"/>
    <p:sldId id="409" r:id="rId8"/>
    <p:sldId id="410" r:id="rId9"/>
    <p:sldId id="412" r:id="rId10"/>
    <p:sldId id="3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D35"/>
    <a:srgbClr val="A7263D"/>
    <a:srgbClr val="05B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3" autoAdjust="0"/>
    <p:restoredTop sz="94637"/>
  </p:normalViewPr>
  <p:slideViewPr>
    <p:cSldViewPr snapToGrid="0">
      <p:cViewPr varScale="1">
        <p:scale>
          <a:sx n="103" d="100"/>
          <a:sy n="103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uark.edu/get-started/index.php?utm_source=homepage_hero_faculty&amp;utm_medium=banner&amp;utm_campaign=get_started#faculty" TargetMode="External"/><Relationship Id="rId2" Type="http://schemas.openxmlformats.org/officeDocument/2006/relationships/hyperlink" Target="https://hr.uark.edu/" TargetMode="External"/><Relationship Id="rId1" Type="http://schemas.openxmlformats.org/officeDocument/2006/relationships/hyperlink" Target="https://oeoc.uark.edu/" TargetMode="External"/><Relationship Id="rId4" Type="http://schemas.openxmlformats.org/officeDocument/2006/relationships/hyperlink" Target="https://deanofstudents.uark.edu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uark.edu/get-started/index.php?utm_source=homepage_hero_faculty&amp;utm_medium=banner&amp;utm_campaign=get_started#faculty" TargetMode="External"/><Relationship Id="rId2" Type="http://schemas.openxmlformats.org/officeDocument/2006/relationships/hyperlink" Target="https://hr.uark.edu/" TargetMode="External"/><Relationship Id="rId1" Type="http://schemas.openxmlformats.org/officeDocument/2006/relationships/hyperlink" Target="https://oeoc.uark.edu/" TargetMode="External"/><Relationship Id="rId4" Type="http://schemas.openxmlformats.org/officeDocument/2006/relationships/hyperlink" Target="https://deanofstudents.uark.ed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5A588-EA79-624A-B515-7BE623C3F73A}" type="doc">
      <dgm:prSet loTypeId="urn:microsoft.com/office/officeart/2005/8/layout/hierarchy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D52B6-DFDA-0C4C-936A-261CD17033D1}">
      <dgm:prSet phldrT="[Text]" custT="1"/>
      <dgm:spPr>
        <a:solidFill>
          <a:schemeClr val="accent1">
            <a:lumMod val="60000"/>
            <a:lumOff val="40000"/>
          </a:schemeClr>
        </a:solidFill>
        <a:effectLst>
          <a:outerShdw blurRad="165100" dist="190500" dir="5400000" algn="ctr" rotWithShape="0">
            <a:srgbClr val="000000">
              <a:alpha val="59000"/>
            </a:srgbClr>
          </a:outerShdw>
        </a:effectLst>
      </dgm:spPr>
      <dgm:t>
        <a:bodyPr/>
        <a:lstStyle/>
        <a:p>
          <a:pPr algn="l"/>
          <a:r>
            <a:rPr lang="en-US" sz="1400" b="1" dirty="0">
              <a:solidFill>
                <a:srgbClr val="0070C0"/>
              </a:solidFill>
              <a:latin typeface="Bell MT" panose="02020503060305020303" pitchFamily="18" charset="77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OEOC</a:t>
          </a:r>
          <a:r>
            <a:rPr lang="en-US" sz="1400" b="0" dirty="0">
              <a:latin typeface="Bell MT" panose="02020503060305020303" pitchFamily="18" charset="77"/>
            </a:rPr>
            <a:t> </a:t>
          </a:r>
          <a:r>
            <a:rPr lang="en-US" sz="1400" b="0" dirty="0">
              <a:solidFill>
                <a:schemeClr val="bg1"/>
              </a:solidFill>
              <a:latin typeface="Bell MT" panose="02020503060305020303" pitchFamily="18" charset="77"/>
            </a:rPr>
            <a:t>(to report discrimination or request accommodations)</a:t>
          </a:r>
        </a:p>
        <a:p>
          <a:pPr algn="l"/>
          <a:endParaRPr lang="en-US" sz="1400" b="0" dirty="0">
            <a:solidFill>
              <a:schemeClr val="bg1"/>
            </a:solidFill>
            <a:latin typeface="Bell MT" panose="02020503060305020303" pitchFamily="18" charset="77"/>
          </a:endParaRPr>
        </a:p>
        <a:p>
          <a:pPr algn="l"/>
          <a:r>
            <a:rPr lang="en-US" sz="1400" b="1" dirty="0">
              <a:solidFill>
                <a:srgbClr val="0070C0"/>
              </a:solidFill>
              <a:latin typeface="Bell MT" panose="02020503060305020303" pitchFamily="18" charset="77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Human Resources</a:t>
          </a:r>
          <a:r>
            <a:rPr lang="en-US" sz="1400" b="1" dirty="0">
              <a:solidFill>
                <a:srgbClr val="0070C0"/>
              </a:solidFill>
              <a:latin typeface="Bell MT" panose="02020503060305020303" pitchFamily="18" charset="77"/>
            </a:rPr>
            <a:t> </a:t>
          </a:r>
        </a:p>
        <a:p>
          <a:pPr algn="l"/>
          <a:endParaRPr lang="en-US" sz="1400" b="1" dirty="0">
            <a:solidFill>
              <a:srgbClr val="0070C0"/>
            </a:solidFill>
            <a:latin typeface="Bell MT" panose="02020503060305020303" pitchFamily="18" charset="77"/>
            <a:hlinkClick xmlns:r="http://schemas.openxmlformats.org/officeDocument/2006/relationships" r:id="rId3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algn="l"/>
          <a:r>
            <a:rPr lang="en-US" sz="1400" b="1" dirty="0">
              <a:latin typeface="Bell MT" panose="02020503060305020303" pitchFamily="18" charset="77"/>
              <a:hlinkClick xmlns:r="http://schemas.openxmlformats.org/officeDocument/2006/relationships" r:id="rId3"/>
            </a:rPr>
            <a:t>IT</a:t>
          </a:r>
          <a:r>
            <a:rPr lang="en-US" sz="1400" b="0" dirty="0">
              <a:latin typeface="Bell MT" panose="02020503060305020303" pitchFamily="18" charset="77"/>
            </a:rPr>
            <a:t> </a:t>
          </a:r>
          <a:r>
            <a:rPr lang="en-US" sz="1400" b="0" dirty="0">
              <a:solidFill>
                <a:schemeClr val="bg1"/>
              </a:solidFill>
              <a:latin typeface="Bell MT" panose="02020503060305020303" pitchFamily="18" charset="77"/>
            </a:rPr>
            <a:t>(Information Technology Services)</a:t>
          </a:r>
        </a:p>
        <a:p>
          <a:pPr algn="l"/>
          <a:endParaRPr lang="en-US" sz="1400" b="1" dirty="0">
            <a:latin typeface="Bell MT" panose="02020503060305020303" pitchFamily="18" charset="77"/>
            <a:hlinkClick xmlns:r="http://schemas.openxmlformats.org/officeDocument/2006/relationships" r:id="rId4"/>
          </a:endParaRPr>
        </a:p>
        <a:p>
          <a:pPr algn="l"/>
          <a:r>
            <a:rPr lang="en-US" sz="1400" b="1" dirty="0">
              <a:latin typeface="Bell MT" panose="02020503060305020303" pitchFamily="18" charset="77"/>
              <a:hlinkClick xmlns:r="http://schemas.openxmlformats.org/officeDocument/2006/relationships" r:id="rId4"/>
            </a:rPr>
            <a:t>Dean Of Students Office</a:t>
          </a:r>
          <a:endParaRPr lang="en-US" sz="1400" b="1" dirty="0">
            <a:latin typeface="Bell MT" panose="02020503060305020303" pitchFamily="18" charset="77"/>
          </a:endParaRPr>
        </a:p>
      </dgm:t>
    </dgm:pt>
    <dgm:pt modelId="{C6C99C64-E88B-7D4D-B987-85DD9F821345}" type="parTrans" cxnId="{F3E460BF-F89D-2147-836A-423F3C3AD472}">
      <dgm:prSet/>
      <dgm:spPr/>
      <dgm:t>
        <a:bodyPr/>
        <a:lstStyle/>
        <a:p>
          <a:endParaRPr lang="en-US"/>
        </a:p>
      </dgm:t>
    </dgm:pt>
    <dgm:pt modelId="{744879A0-5DE4-4745-9D81-A0973016A777}" type="sibTrans" cxnId="{F3E460BF-F89D-2147-836A-423F3C3AD472}">
      <dgm:prSet/>
      <dgm:spPr/>
      <dgm:t>
        <a:bodyPr/>
        <a:lstStyle/>
        <a:p>
          <a:endParaRPr lang="en-US"/>
        </a:p>
      </dgm:t>
    </dgm:pt>
    <dgm:pt modelId="{D0CF8D8B-A27E-074E-BD89-90073810901F}" type="pres">
      <dgm:prSet presAssocID="{B135A588-EA79-624A-B515-7BE623C3F73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D87788-5763-264B-92A3-78A802D29034}" type="pres">
      <dgm:prSet presAssocID="{96BD52B6-DFDA-0C4C-936A-261CD17033D1}" presName="vertOne" presStyleCnt="0"/>
      <dgm:spPr/>
    </dgm:pt>
    <dgm:pt modelId="{56B94E24-8406-2149-8FD1-AAA976486F41}" type="pres">
      <dgm:prSet presAssocID="{96BD52B6-DFDA-0C4C-936A-261CD17033D1}" presName="txOne" presStyleLbl="node0" presStyleIdx="0" presStyleCnt="1" custScaleX="82777" custLinFactNeighborX="2818" custLinFactNeighborY="15151">
        <dgm:presLayoutVars>
          <dgm:chPref val="3"/>
        </dgm:presLayoutVars>
      </dgm:prSet>
      <dgm:spPr/>
    </dgm:pt>
    <dgm:pt modelId="{B53C3951-87AB-DA4F-901C-166256D22532}" type="pres">
      <dgm:prSet presAssocID="{96BD52B6-DFDA-0C4C-936A-261CD17033D1}" presName="horzOne" presStyleCnt="0"/>
      <dgm:spPr/>
    </dgm:pt>
  </dgm:ptLst>
  <dgm:cxnLst>
    <dgm:cxn modelId="{EEBCD962-FF42-FE49-AB09-58AF03956B68}" type="presOf" srcId="{96BD52B6-DFDA-0C4C-936A-261CD17033D1}" destId="{56B94E24-8406-2149-8FD1-AAA976486F41}" srcOrd="0" destOrd="0" presId="urn:microsoft.com/office/officeart/2005/8/layout/hierarchy4"/>
    <dgm:cxn modelId="{F3E460BF-F89D-2147-836A-423F3C3AD472}" srcId="{B135A588-EA79-624A-B515-7BE623C3F73A}" destId="{96BD52B6-DFDA-0C4C-936A-261CD17033D1}" srcOrd="0" destOrd="0" parTransId="{C6C99C64-E88B-7D4D-B987-85DD9F821345}" sibTransId="{744879A0-5DE4-4745-9D81-A0973016A777}"/>
    <dgm:cxn modelId="{E3BCAAC6-D1CE-9048-AC25-27F9DBD62984}" type="presOf" srcId="{B135A588-EA79-624A-B515-7BE623C3F73A}" destId="{D0CF8D8B-A27E-074E-BD89-90073810901F}" srcOrd="0" destOrd="0" presId="urn:microsoft.com/office/officeart/2005/8/layout/hierarchy4"/>
    <dgm:cxn modelId="{B06868DF-009D-394C-AD77-A1478679F3F2}" type="presParOf" srcId="{D0CF8D8B-A27E-074E-BD89-90073810901F}" destId="{46D87788-5763-264B-92A3-78A802D29034}" srcOrd="0" destOrd="0" presId="urn:microsoft.com/office/officeart/2005/8/layout/hierarchy4"/>
    <dgm:cxn modelId="{861A378D-C924-C04A-8111-533D11CCE0ED}" type="presParOf" srcId="{46D87788-5763-264B-92A3-78A802D29034}" destId="{56B94E24-8406-2149-8FD1-AAA976486F41}" srcOrd="0" destOrd="0" presId="urn:microsoft.com/office/officeart/2005/8/layout/hierarchy4"/>
    <dgm:cxn modelId="{30E73FC0-4CAA-FF47-924D-0C48EC0861CB}" type="presParOf" srcId="{46D87788-5763-264B-92A3-78A802D29034}" destId="{B53C3951-87AB-DA4F-901C-166256D2253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20BD6-DAE6-FE48-BA95-C45A6361FD4A}" type="doc">
      <dgm:prSet loTypeId="urn:microsoft.com/office/officeart/2005/8/layout/radial5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D3749-5887-1A4B-B0FB-2A6D7F287C47}">
      <dgm:prSet phldrT="[Text]" custT="1"/>
      <dgm:spPr>
        <a:solidFill>
          <a:schemeClr val="accent1">
            <a:lumMod val="60000"/>
            <a:lumOff val="40000"/>
          </a:schemeClr>
        </a:solidFill>
        <a:effectLst>
          <a:outerShdw blurRad="165100" dist="190500" dir="5400000" algn="ctr" rotWithShape="0">
            <a:srgbClr val="000000">
              <a:alpha val="59000"/>
            </a:srgbClr>
          </a:outerShdw>
        </a:effectLst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Bell MT" panose="02020503060305020303" pitchFamily="18" charset="77"/>
            </a:rPr>
            <a:t>YOU</a:t>
          </a:r>
        </a:p>
      </dgm:t>
    </dgm:pt>
    <dgm:pt modelId="{D8076F9A-7F9F-8B4A-A38E-50394D691404}" type="parTrans" cxnId="{DA62AE3D-8099-A64B-BE20-40AD8A98439B}">
      <dgm:prSet/>
      <dgm:spPr/>
      <dgm:t>
        <a:bodyPr/>
        <a:lstStyle/>
        <a:p>
          <a:endParaRPr lang="en-US"/>
        </a:p>
      </dgm:t>
    </dgm:pt>
    <dgm:pt modelId="{C06B5C01-E126-9245-A214-BCD22E3F7214}" type="sibTrans" cxnId="{DA62AE3D-8099-A64B-BE20-40AD8A98439B}">
      <dgm:prSet/>
      <dgm:spPr/>
      <dgm:t>
        <a:bodyPr/>
        <a:lstStyle/>
        <a:p>
          <a:endParaRPr lang="en-US"/>
        </a:p>
      </dgm:t>
    </dgm:pt>
    <dgm:pt modelId="{D23D7E9A-2042-754D-BD67-38EC1E47692D}">
      <dgm:prSet phldrT="[Text]" custT="1"/>
      <dgm:spPr>
        <a:solidFill>
          <a:srgbClr val="05B89F"/>
        </a:solidFill>
        <a:effectLst>
          <a:outerShdw blurRad="165100" dist="190500" dir="5400000" algn="ctr" rotWithShape="0">
            <a:srgbClr val="000000">
              <a:alpha val="59000"/>
            </a:srgbClr>
          </a:outerShdw>
        </a:effectLst>
      </dgm:spPr>
      <dgm:t>
        <a:bodyPr/>
        <a:lstStyle/>
        <a:p>
          <a:r>
            <a:rPr lang="en-US" sz="1600" b="1" dirty="0">
              <a:latin typeface="Bell MT" panose="02020503060305020303" pitchFamily="18" charset="77"/>
            </a:rPr>
            <a:t>Social Support </a:t>
          </a:r>
          <a:r>
            <a:rPr lang="en-US" sz="1400" dirty="0">
              <a:latin typeface="Bell MT" panose="02020503060305020303" pitchFamily="18" charset="77"/>
            </a:rPr>
            <a:t>(Family &amp; Friends)</a:t>
          </a:r>
        </a:p>
      </dgm:t>
    </dgm:pt>
    <dgm:pt modelId="{3A6C6574-E10E-E74B-895A-E2F8ED891621}" type="parTrans" cxnId="{208F0DC9-2CB3-AA47-8452-FE97E67C3D72}">
      <dgm:prSet/>
      <dgm:spPr>
        <a:solidFill>
          <a:srgbClr val="92D050"/>
        </a:solidFill>
        <a:effectLst>
          <a:outerShdw blurRad="165100" dist="190500" dir="5400000" algn="ctr" rotWithShape="0">
            <a:srgbClr val="000000">
              <a:alpha val="59000"/>
            </a:srgbClr>
          </a:outerShdw>
        </a:effectLst>
      </dgm:spPr>
      <dgm:t>
        <a:bodyPr/>
        <a:lstStyle/>
        <a:p>
          <a:endParaRPr lang="en-US"/>
        </a:p>
      </dgm:t>
    </dgm:pt>
    <dgm:pt modelId="{50EC9E10-1762-F446-A9DC-7B8DFB6FEE0D}" type="sibTrans" cxnId="{208F0DC9-2CB3-AA47-8452-FE97E67C3D72}">
      <dgm:prSet/>
      <dgm:spPr/>
      <dgm:t>
        <a:bodyPr/>
        <a:lstStyle/>
        <a:p>
          <a:endParaRPr lang="en-US"/>
        </a:p>
      </dgm:t>
    </dgm:pt>
    <dgm:pt modelId="{E953F4C9-F762-4A4A-B7E6-A72C63B36624}">
      <dgm:prSet phldrT="[Text]" custScaleX="164046"/>
      <dgm:spPr/>
      <dgm:t>
        <a:bodyPr/>
        <a:lstStyle/>
        <a:p>
          <a:endParaRPr lang="en-US"/>
        </a:p>
      </dgm:t>
    </dgm:pt>
    <dgm:pt modelId="{7D5E97B0-0906-5044-9994-B31D709432D3}" type="parTrans" cxnId="{090B3796-A40E-6A43-ACD2-BA94EA299AAB}">
      <dgm:prSet/>
      <dgm:spPr/>
      <dgm:t>
        <a:bodyPr/>
        <a:lstStyle/>
        <a:p>
          <a:endParaRPr lang="en-US"/>
        </a:p>
      </dgm:t>
    </dgm:pt>
    <dgm:pt modelId="{B0DB40FC-EBDC-2142-B48B-939E15FB80DE}" type="sibTrans" cxnId="{090B3796-A40E-6A43-ACD2-BA94EA299AAB}">
      <dgm:prSet/>
      <dgm:spPr/>
      <dgm:t>
        <a:bodyPr/>
        <a:lstStyle/>
        <a:p>
          <a:endParaRPr lang="en-US"/>
        </a:p>
      </dgm:t>
    </dgm:pt>
    <dgm:pt modelId="{382DF5D4-92FD-A749-955D-F249C1B57AB7}">
      <dgm:prSet phldrT="[Text]" custT="1"/>
      <dgm:spPr>
        <a:solidFill>
          <a:srgbClr val="05B89F"/>
        </a:solidFill>
        <a:effectLst>
          <a:outerShdw blurRad="165100" dist="190500" dir="5400000" algn="ctr" rotWithShape="0">
            <a:srgbClr val="000000">
              <a:alpha val="59000"/>
            </a:srgbClr>
          </a:outerShdw>
        </a:effectLst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Bell MT" panose="02020503060305020303" pitchFamily="18" charset="77"/>
            </a:rPr>
            <a:t>The University</a:t>
          </a:r>
        </a:p>
      </dgm:t>
    </dgm:pt>
    <dgm:pt modelId="{67B6E4CE-A17A-7E41-B53C-9E8081E5676E}" type="sibTrans" cxnId="{705194FE-4DA4-7645-911E-F674088FE408}">
      <dgm:prSet/>
      <dgm:spPr/>
      <dgm:t>
        <a:bodyPr/>
        <a:lstStyle/>
        <a:p>
          <a:endParaRPr lang="en-US"/>
        </a:p>
      </dgm:t>
    </dgm:pt>
    <dgm:pt modelId="{327701C7-5795-2247-B1EC-D9343FBFD50D}" type="parTrans" cxnId="{705194FE-4DA4-7645-911E-F674088FE408}">
      <dgm:prSet/>
      <dgm:spPr>
        <a:solidFill>
          <a:srgbClr val="92D050"/>
        </a:solidFill>
        <a:effectLst>
          <a:outerShdw blurRad="165100" dist="190500" dir="5400000" algn="ctr" rotWithShape="0">
            <a:srgbClr val="000000">
              <a:alpha val="59000"/>
            </a:srgbClr>
          </a:outerShdw>
        </a:effectLst>
      </dgm:spPr>
      <dgm:t>
        <a:bodyPr/>
        <a:lstStyle/>
        <a:p>
          <a:endParaRPr lang="en-US"/>
        </a:p>
      </dgm:t>
    </dgm:pt>
    <dgm:pt modelId="{955D3723-BDAD-5044-A8B8-5A3EACC7AAAE}">
      <dgm:prSet phldrT="[Text]" custT="1"/>
      <dgm:spPr>
        <a:solidFill>
          <a:srgbClr val="05B89F"/>
        </a:solidFill>
        <a:effectLst>
          <a:outerShdw blurRad="165100" dist="190500" dir="5400000" algn="ctr" rotWithShape="0">
            <a:srgbClr val="000000">
              <a:alpha val="59000"/>
            </a:srgbClr>
          </a:outerShdw>
        </a:effectLst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Bell MT" panose="02020503060305020303" pitchFamily="18" charset="77"/>
            </a:rPr>
            <a:t>Community Support </a:t>
          </a:r>
          <a:r>
            <a:rPr lang="en-US" sz="1400" dirty="0">
              <a:solidFill>
                <a:schemeClr val="bg1"/>
              </a:solidFill>
              <a:latin typeface="Bell MT" panose="02020503060305020303" pitchFamily="18" charset="77"/>
            </a:rPr>
            <a:t>(Counselors, MDs, Internet, Apps)</a:t>
          </a:r>
        </a:p>
      </dgm:t>
    </dgm:pt>
    <dgm:pt modelId="{FB0E517B-40A6-9C4E-B723-C7D669F43239}" type="sibTrans" cxnId="{B8969F4B-ADA9-8945-A82D-7C4EC7E20EF5}">
      <dgm:prSet/>
      <dgm:spPr/>
      <dgm:t>
        <a:bodyPr/>
        <a:lstStyle/>
        <a:p>
          <a:endParaRPr lang="en-US"/>
        </a:p>
      </dgm:t>
    </dgm:pt>
    <dgm:pt modelId="{9141DAAE-0F77-5B4E-8914-A3FA0C1DF820}" type="parTrans" cxnId="{B8969F4B-ADA9-8945-A82D-7C4EC7E20EF5}">
      <dgm:prSet/>
      <dgm:spPr>
        <a:solidFill>
          <a:srgbClr val="92D050"/>
        </a:solidFill>
        <a:effectLst>
          <a:outerShdw blurRad="165100" dist="190500" dir="5400000" algn="ctr" rotWithShape="0">
            <a:srgbClr val="000000">
              <a:alpha val="59000"/>
            </a:srgbClr>
          </a:outerShdw>
        </a:effectLst>
      </dgm:spPr>
      <dgm:t>
        <a:bodyPr/>
        <a:lstStyle/>
        <a:p>
          <a:endParaRPr lang="en-US"/>
        </a:p>
      </dgm:t>
    </dgm:pt>
    <dgm:pt modelId="{6E1F6057-98B9-4D4C-AD21-0187EA43ABAA}">
      <dgm:prSet phldrT="[Text]" custT="1"/>
      <dgm:spPr>
        <a:solidFill>
          <a:srgbClr val="05B89F"/>
        </a:solidFill>
        <a:effectLst>
          <a:outerShdw blurRad="165100" dist="190500" dir="5400000" algn="ctr" rotWithShape="0">
            <a:srgbClr val="000000">
              <a:alpha val="59000"/>
            </a:srgbClr>
          </a:outerShdw>
        </a:effectLst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Bell MT" panose="02020503060305020303" pitchFamily="18" charset="77"/>
            </a:rPr>
            <a:t>Co-Workers &amp; Supervisors</a:t>
          </a:r>
        </a:p>
      </dgm:t>
    </dgm:pt>
    <dgm:pt modelId="{2A0AC41A-14AC-D94D-9DA4-2C3186F8F8C4}" type="sibTrans" cxnId="{C58CEA47-1931-EA47-AFE7-EA192990E251}">
      <dgm:prSet/>
      <dgm:spPr/>
      <dgm:t>
        <a:bodyPr/>
        <a:lstStyle/>
        <a:p>
          <a:endParaRPr lang="en-US"/>
        </a:p>
      </dgm:t>
    </dgm:pt>
    <dgm:pt modelId="{E73351B4-78A8-BF43-BAEA-5561C3CDBC78}" type="parTrans" cxnId="{C58CEA47-1931-EA47-AFE7-EA192990E251}">
      <dgm:prSet/>
      <dgm:spPr>
        <a:solidFill>
          <a:srgbClr val="92D050"/>
        </a:solidFill>
        <a:effectLst>
          <a:outerShdw blurRad="165100" dist="190500" dir="5400000" algn="ctr" rotWithShape="0">
            <a:srgbClr val="000000">
              <a:alpha val="59000"/>
            </a:srgbClr>
          </a:outerShdw>
        </a:effectLst>
      </dgm:spPr>
      <dgm:t>
        <a:bodyPr/>
        <a:lstStyle/>
        <a:p>
          <a:endParaRPr lang="en-US"/>
        </a:p>
      </dgm:t>
    </dgm:pt>
    <dgm:pt modelId="{7136DF05-8CF4-D442-A8C5-62845C3E6985}" type="pres">
      <dgm:prSet presAssocID="{0BC20BD6-DAE6-FE48-BA95-C45A6361FD4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C882323-335C-1B47-8753-B8A9D43883AC}" type="pres">
      <dgm:prSet presAssocID="{6D9D3749-5887-1A4B-B0FB-2A6D7F287C47}" presName="centerShape" presStyleLbl="node0" presStyleIdx="0" presStyleCnt="1"/>
      <dgm:spPr/>
    </dgm:pt>
    <dgm:pt modelId="{DA4FF3D3-E6B2-E540-A925-F1983AFF867A}" type="pres">
      <dgm:prSet presAssocID="{3A6C6574-E10E-E74B-895A-E2F8ED891621}" presName="parTrans" presStyleLbl="sibTrans2D1" presStyleIdx="0" presStyleCnt="4"/>
      <dgm:spPr/>
    </dgm:pt>
    <dgm:pt modelId="{877AEDC3-B1DB-1640-A1C6-8598C5697F04}" type="pres">
      <dgm:prSet presAssocID="{3A6C6574-E10E-E74B-895A-E2F8ED891621}" presName="connectorText" presStyleLbl="sibTrans2D1" presStyleIdx="0" presStyleCnt="4"/>
      <dgm:spPr/>
    </dgm:pt>
    <dgm:pt modelId="{CFC57B09-AC1D-DE4B-924E-1FC22F5F0DCD}" type="pres">
      <dgm:prSet presAssocID="{D23D7E9A-2042-754D-BD67-38EC1E47692D}" presName="node" presStyleLbl="node1" presStyleIdx="0" presStyleCnt="4" custScaleX="164046">
        <dgm:presLayoutVars>
          <dgm:bulletEnabled val="1"/>
        </dgm:presLayoutVars>
      </dgm:prSet>
      <dgm:spPr/>
    </dgm:pt>
    <dgm:pt modelId="{A16F54A9-7B00-5248-90FB-EFC9A02DFA88}" type="pres">
      <dgm:prSet presAssocID="{327701C7-5795-2247-B1EC-D9343FBFD50D}" presName="parTrans" presStyleLbl="sibTrans2D1" presStyleIdx="1" presStyleCnt="4"/>
      <dgm:spPr/>
    </dgm:pt>
    <dgm:pt modelId="{E9822E43-1191-C04A-82FE-D43F7B3D6478}" type="pres">
      <dgm:prSet presAssocID="{327701C7-5795-2247-B1EC-D9343FBFD50D}" presName="connectorText" presStyleLbl="sibTrans2D1" presStyleIdx="1" presStyleCnt="4"/>
      <dgm:spPr/>
    </dgm:pt>
    <dgm:pt modelId="{72AB7E3C-7569-B948-9CB9-6B3387063B15}" type="pres">
      <dgm:prSet presAssocID="{382DF5D4-92FD-A749-955D-F249C1B57AB7}" presName="node" presStyleLbl="node1" presStyleIdx="1" presStyleCnt="4" custScaleX="155109" custRadScaleRad="116585" custRadScaleInc="510">
        <dgm:presLayoutVars>
          <dgm:bulletEnabled val="1"/>
        </dgm:presLayoutVars>
      </dgm:prSet>
      <dgm:spPr/>
    </dgm:pt>
    <dgm:pt modelId="{F83FF890-FD91-EC4A-8185-1C8941D85D8B}" type="pres">
      <dgm:prSet presAssocID="{9141DAAE-0F77-5B4E-8914-A3FA0C1DF820}" presName="parTrans" presStyleLbl="sibTrans2D1" presStyleIdx="2" presStyleCnt="4"/>
      <dgm:spPr/>
    </dgm:pt>
    <dgm:pt modelId="{0FF76113-94DB-9A40-92F0-A0D42EBA8377}" type="pres">
      <dgm:prSet presAssocID="{9141DAAE-0F77-5B4E-8914-A3FA0C1DF820}" presName="connectorText" presStyleLbl="sibTrans2D1" presStyleIdx="2" presStyleCnt="4"/>
      <dgm:spPr/>
    </dgm:pt>
    <dgm:pt modelId="{272E9C99-8481-B04A-8AEB-529A10620D91}" type="pres">
      <dgm:prSet presAssocID="{955D3723-BDAD-5044-A8B8-5A3EACC7AAAE}" presName="node" presStyleLbl="node1" presStyleIdx="2" presStyleCnt="4" custScaleX="163093">
        <dgm:presLayoutVars>
          <dgm:bulletEnabled val="1"/>
        </dgm:presLayoutVars>
      </dgm:prSet>
      <dgm:spPr/>
    </dgm:pt>
    <dgm:pt modelId="{4D689C37-7C21-C540-BD12-7B48AE352FA4}" type="pres">
      <dgm:prSet presAssocID="{E73351B4-78A8-BF43-BAEA-5561C3CDBC78}" presName="parTrans" presStyleLbl="sibTrans2D1" presStyleIdx="3" presStyleCnt="4"/>
      <dgm:spPr/>
    </dgm:pt>
    <dgm:pt modelId="{61BF0FAD-F7CD-FB4B-963D-5F1D118472B5}" type="pres">
      <dgm:prSet presAssocID="{E73351B4-78A8-BF43-BAEA-5561C3CDBC78}" presName="connectorText" presStyleLbl="sibTrans2D1" presStyleIdx="3" presStyleCnt="4"/>
      <dgm:spPr/>
    </dgm:pt>
    <dgm:pt modelId="{36B2DB0D-7DD4-524D-A769-6C52CB2CE03F}" type="pres">
      <dgm:prSet presAssocID="{6E1F6057-98B9-4D4C-AD21-0187EA43ABAA}" presName="node" presStyleLbl="node1" presStyleIdx="3" presStyleCnt="4" custScaleX="155055" custRadScaleRad="121326" custRadScaleInc="-895">
        <dgm:presLayoutVars>
          <dgm:bulletEnabled val="1"/>
        </dgm:presLayoutVars>
      </dgm:prSet>
      <dgm:spPr/>
    </dgm:pt>
  </dgm:ptLst>
  <dgm:cxnLst>
    <dgm:cxn modelId="{B2BB8311-EF06-514D-966F-16C1E01B285A}" type="presOf" srcId="{3A6C6574-E10E-E74B-895A-E2F8ED891621}" destId="{877AEDC3-B1DB-1640-A1C6-8598C5697F04}" srcOrd="1" destOrd="0" presId="urn:microsoft.com/office/officeart/2005/8/layout/radial5"/>
    <dgm:cxn modelId="{9097422F-F22A-6D4E-A5BF-0C747B557423}" type="presOf" srcId="{327701C7-5795-2247-B1EC-D9343FBFD50D}" destId="{A16F54A9-7B00-5248-90FB-EFC9A02DFA88}" srcOrd="0" destOrd="0" presId="urn:microsoft.com/office/officeart/2005/8/layout/radial5"/>
    <dgm:cxn modelId="{DA62AE3D-8099-A64B-BE20-40AD8A98439B}" srcId="{0BC20BD6-DAE6-FE48-BA95-C45A6361FD4A}" destId="{6D9D3749-5887-1A4B-B0FB-2A6D7F287C47}" srcOrd="0" destOrd="0" parTransId="{D8076F9A-7F9F-8B4A-A38E-50394D691404}" sibTransId="{C06B5C01-E126-9245-A214-BCD22E3F7214}"/>
    <dgm:cxn modelId="{D59AC13E-86F9-0A4F-B95E-25F7BB8FF87C}" type="presOf" srcId="{E73351B4-78A8-BF43-BAEA-5561C3CDBC78}" destId="{4D689C37-7C21-C540-BD12-7B48AE352FA4}" srcOrd="0" destOrd="0" presId="urn:microsoft.com/office/officeart/2005/8/layout/radial5"/>
    <dgm:cxn modelId="{C58CEA47-1931-EA47-AFE7-EA192990E251}" srcId="{6D9D3749-5887-1A4B-B0FB-2A6D7F287C47}" destId="{6E1F6057-98B9-4D4C-AD21-0187EA43ABAA}" srcOrd="3" destOrd="0" parTransId="{E73351B4-78A8-BF43-BAEA-5561C3CDBC78}" sibTransId="{2A0AC41A-14AC-D94D-9DA4-2C3186F8F8C4}"/>
    <dgm:cxn modelId="{478BCB48-49E8-3444-BBBB-7385DC9C9028}" type="presOf" srcId="{6D9D3749-5887-1A4B-B0FB-2A6D7F287C47}" destId="{FC882323-335C-1B47-8753-B8A9D43883AC}" srcOrd="0" destOrd="0" presId="urn:microsoft.com/office/officeart/2005/8/layout/radial5"/>
    <dgm:cxn modelId="{B8969F4B-ADA9-8945-A82D-7C4EC7E20EF5}" srcId="{6D9D3749-5887-1A4B-B0FB-2A6D7F287C47}" destId="{955D3723-BDAD-5044-A8B8-5A3EACC7AAAE}" srcOrd="2" destOrd="0" parTransId="{9141DAAE-0F77-5B4E-8914-A3FA0C1DF820}" sibTransId="{FB0E517B-40A6-9C4E-B723-C7D669F43239}"/>
    <dgm:cxn modelId="{EA0F3350-1710-DD48-B705-586EEB11C6CF}" type="presOf" srcId="{382DF5D4-92FD-A749-955D-F249C1B57AB7}" destId="{72AB7E3C-7569-B948-9CB9-6B3387063B15}" srcOrd="0" destOrd="0" presId="urn:microsoft.com/office/officeart/2005/8/layout/radial5"/>
    <dgm:cxn modelId="{55A7AE8E-FA6C-5741-84BF-B1E5FE646C1A}" type="presOf" srcId="{D23D7E9A-2042-754D-BD67-38EC1E47692D}" destId="{CFC57B09-AC1D-DE4B-924E-1FC22F5F0DCD}" srcOrd="0" destOrd="0" presId="urn:microsoft.com/office/officeart/2005/8/layout/radial5"/>
    <dgm:cxn modelId="{090B3796-A40E-6A43-ACD2-BA94EA299AAB}" srcId="{0BC20BD6-DAE6-FE48-BA95-C45A6361FD4A}" destId="{E953F4C9-F762-4A4A-B7E6-A72C63B36624}" srcOrd="1" destOrd="0" parTransId="{7D5E97B0-0906-5044-9994-B31D709432D3}" sibTransId="{B0DB40FC-EBDC-2142-B48B-939E15FB80DE}"/>
    <dgm:cxn modelId="{8AB1B196-CE74-9B47-9D97-D58718B54DAF}" type="presOf" srcId="{9141DAAE-0F77-5B4E-8914-A3FA0C1DF820}" destId="{0FF76113-94DB-9A40-92F0-A0D42EBA8377}" srcOrd="1" destOrd="0" presId="urn:microsoft.com/office/officeart/2005/8/layout/radial5"/>
    <dgm:cxn modelId="{4BF39998-FE13-F641-8A11-DDE6A914D52A}" type="presOf" srcId="{327701C7-5795-2247-B1EC-D9343FBFD50D}" destId="{E9822E43-1191-C04A-82FE-D43F7B3D6478}" srcOrd="1" destOrd="0" presId="urn:microsoft.com/office/officeart/2005/8/layout/radial5"/>
    <dgm:cxn modelId="{2F89AC99-1773-A842-A235-F586F3CE33CA}" type="presOf" srcId="{3A6C6574-E10E-E74B-895A-E2F8ED891621}" destId="{DA4FF3D3-E6B2-E540-A925-F1983AFF867A}" srcOrd="0" destOrd="0" presId="urn:microsoft.com/office/officeart/2005/8/layout/radial5"/>
    <dgm:cxn modelId="{FED049B3-B7F1-984E-BE61-C9CF4087C126}" type="presOf" srcId="{E73351B4-78A8-BF43-BAEA-5561C3CDBC78}" destId="{61BF0FAD-F7CD-FB4B-963D-5F1D118472B5}" srcOrd="1" destOrd="0" presId="urn:microsoft.com/office/officeart/2005/8/layout/radial5"/>
    <dgm:cxn modelId="{29ACFFB9-73DC-A647-9B01-461AD2F3DB86}" type="presOf" srcId="{9141DAAE-0F77-5B4E-8914-A3FA0C1DF820}" destId="{F83FF890-FD91-EC4A-8185-1C8941D85D8B}" srcOrd="0" destOrd="0" presId="urn:microsoft.com/office/officeart/2005/8/layout/radial5"/>
    <dgm:cxn modelId="{208F0DC9-2CB3-AA47-8452-FE97E67C3D72}" srcId="{6D9D3749-5887-1A4B-B0FB-2A6D7F287C47}" destId="{D23D7E9A-2042-754D-BD67-38EC1E47692D}" srcOrd="0" destOrd="0" parTransId="{3A6C6574-E10E-E74B-895A-E2F8ED891621}" sibTransId="{50EC9E10-1762-F446-A9DC-7B8DFB6FEE0D}"/>
    <dgm:cxn modelId="{DE33D8E2-49CD-D347-9DD3-30F1AB7BD1C8}" type="presOf" srcId="{6E1F6057-98B9-4D4C-AD21-0187EA43ABAA}" destId="{36B2DB0D-7DD4-524D-A769-6C52CB2CE03F}" srcOrd="0" destOrd="0" presId="urn:microsoft.com/office/officeart/2005/8/layout/radial5"/>
    <dgm:cxn modelId="{012850EB-567B-3845-B0BA-4EACD3BD84BB}" type="presOf" srcId="{955D3723-BDAD-5044-A8B8-5A3EACC7AAAE}" destId="{272E9C99-8481-B04A-8AEB-529A10620D91}" srcOrd="0" destOrd="0" presId="urn:microsoft.com/office/officeart/2005/8/layout/radial5"/>
    <dgm:cxn modelId="{85E126FA-59B0-5C48-A8AF-6A8086DA8A13}" type="presOf" srcId="{0BC20BD6-DAE6-FE48-BA95-C45A6361FD4A}" destId="{7136DF05-8CF4-D442-A8C5-62845C3E6985}" srcOrd="0" destOrd="0" presId="urn:microsoft.com/office/officeart/2005/8/layout/radial5"/>
    <dgm:cxn modelId="{705194FE-4DA4-7645-911E-F674088FE408}" srcId="{6D9D3749-5887-1A4B-B0FB-2A6D7F287C47}" destId="{382DF5D4-92FD-A749-955D-F249C1B57AB7}" srcOrd="1" destOrd="0" parTransId="{327701C7-5795-2247-B1EC-D9343FBFD50D}" sibTransId="{67B6E4CE-A17A-7E41-B53C-9E8081E5676E}"/>
    <dgm:cxn modelId="{19A31317-81D1-6041-8489-30E99C596A72}" type="presParOf" srcId="{7136DF05-8CF4-D442-A8C5-62845C3E6985}" destId="{FC882323-335C-1B47-8753-B8A9D43883AC}" srcOrd="0" destOrd="0" presId="urn:microsoft.com/office/officeart/2005/8/layout/radial5"/>
    <dgm:cxn modelId="{99256C3D-429A-004A-ACEA-B8CEB6452C60}" type="presParOf" srcId="{7136DF05-8CF4-D442-A8C5-62845C3E6985}" destId="{DA4FF3D3-E6B2-E540-A925-F1983AFF867A}" srcOrd="1" destOrd="0" presId="urn:microsoft.com/office/officeart/2005/8/layout/radial5"/>
    <dgm:cxn modelId="{90A1007D-4B95-754D-BA5E-B2BF6A7D74E4}" type="presParOf" srcId="{DA4FF3D3-E6B2-E540-A925-F1983AFF867A}" destId="{877AEDC3-B1DB-1640-A1C6-8598C5697F04}" srcOrd="0" destOrd="0" presId="urn:microsoft.com/office/officeart/2005/8/layout/radial5"/>
    <dgm:cxn modelId="{43D12AC3-BE67-624D-A6C7-CDF8C785AFB4}" type="presParOf" srcId="{7136DF05-8CF4-D442-A8C5-62845C3E6985}" destId="{CFC57B09-AC1D-DE4B-924E-1FC22F5F0DCD}" srcOrd="2" destOrd="0" presId="urn:microsoft.com/office/officeart/2005/8/layout/radial5"/>
    <dgm:cxn modelId="{477058E2-57FC-AC44-9259-5A2F9B81A897}" type="presParOf" srcId="{7136DF05-8CF4-D442-A8C5-62845C3E6985}" destId="{A16F54A9-7B00-5248-90FB-EFC9A02DFA88}" srcOrd="3" destOrd="0" presId="urn:microsoft.com/office/officeart/2005/8/layout/radial5"/>
    <dgm:cxn modelId="{2AEE38C0-663B-DC41-AD76-A6B231FDD474}" type="presParOf" srcId="{A16F54A9-7B00-5248-90FB-EFC9A02DFA88}" destId="{E9822E43-1191-C04A-82FE-D43F7B3D6478}" srcOrd="0" destOrd="0" presId="urn:microsoft.com/office/officeart/2005/8/layout/radial5"/>
    <dgm:cxn modelId="{E0443B29-F15B-8644-BB99-46559B1A0A40}" type="presParOf" srcId="{7136DF05-8CF4-D442-A8C5-62845C3E6985}" destId="{72AB7E3C-7569-B948-9CB9-6B3387063B15}" srcOrd="4" destOrd="0" presId="urn:microsoft.com/office/officeart/2005/8/layout/radial5"/>
    <dgm:cxn modelId="{E211ECEC-23FA-8C4C-ABC4-7CF98E6D474E}" type="presParOf" srcId="{7136DF05-8CF4-D442-A8C5-62845C3E6985}" destId="{F83FF890-FD91-EC4A-8185-1C8941D85D8B}" srcOrd="5" destOrd="0" presId="urn:microsoft.com/office/officeart/2005/8/layout/radial5"/>
    <dgm:cxn modelId="{4E34FFE5-C42D-3B4E-B888-DF3963D486A3}" type="presParOf" srcId="{F83FF890-FD91-EC4A-8185-1C8941D85D8B}" destId="{0FF76113-94DB-9A40-92F0-A0D42EBA8377}" srcOrd="0" destOrd="0" presId="urn:microsoft.com/office/officeart/2005/8/layout/radial5"/>
    <dgm:cxn modelId="{C5D34928-46F9-3D4D-965A-F5A2CEF48C7C}" type="presParOf" srcId="{7136DF05-8CF4-D442-A8C5-62845C3E6985}" destId="{272E9C99-8481-B04A-8AEB-529A10620D91}" srcOrd="6" destOrd="0" presId="urn:microsoft.com/office/officeart/2005/8/layout/radial5"/>
    <dgm:cxn modelId="{BE72AD1F-C7F3-4343-A5D1-93C3371C6BF0}" type="presParOf" srcId="{7136DF05-8CF4-D442-A8C5-62845C3E6985}" destId="{4D689C37-7C21-C540-BD12-7B48AE352FA4}" srcOrd="7" destOrd="0" presId="urn:microsoft.com/office/officeart/2005/8/layout/radial5"/>
    <dgm:cxn modelId="{29A1783E-B672-7F45-AE0D-7671C1016D86}" type="presParOf" srcId="{4D689C37-7C21-C540-BD12-7B48AE352FA4}" destId="{61BF0FAD-F7CD-FB4B-963D-5F1D118472B5}" srcOrd="0" destOrd="0" presId="urn:microsoft.com/office/officeart/2005/8/layout/radial5"/>
    <dgm:cxn modelId="{ECFFC608-9CC1-8C4D-B3B8-AD27D187DEF0}" type="presParOf" srcId="{7136DF05-8CF4-D442-A8C5-62845C3E6985}" destId="{36B2DB0D-7DD4-524D-A769-6C52CB2CE03F}" srcOrd="8" destOrd="0" presId="urn:microsoft.com/office/officeart/2005/8/layout/radial5"/>
  </dgm:cxnLst>
  <dgm:bg>
    <a:effectLst>
      <a:outerShdw blurRad="50800" dir="5400000" algn="ctr" rotWithShape="0">
        <a:srgbClr val="000000">
          <a:alpha val="43137"/>
        </a:srgb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94E24-8406-2149-8FD1-AAA976486F41}">
      <dsp:nvSpPr>
        <dsp:cNvPr id="0" name=""/>
        <dsp:cNvSpPr/>
      </dsp:nvSpPr>
      <dsp:spPr>
        <a:xfrm>
          <a:off x="431541" y="0"/>
          <a:ext cx="3125393" cy="332017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65100" dist="190500" dir="5400000" algn="ctr" rotWithShape="0">
            <a:srgbClr val="000000">
              <a:alpha val="59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  <a:latin typeface="Bell MT" panose="02020503060305020303" pitchFamily="18" charset="77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OEOC</a:t>
          </a:r>
          <a:r>
            <a:rPr lang="en-US" sz="1400" b="0" kern="1200" dirty="0">
              <a:latin typeface="Bell MT" panose="02020503060305020303" pitchFamily="18" charset="77"/>
            </a:rPr>
            <a:t> </a:t>
          </a:r>
          <a:r>
            <a:rPr lang="en-US" sz="1400" b="0" kern="1200" dirty="0">
              <a:solidFill>
                <a:schemeClr val="bg1"/>
              </a:solidFill>
              <a:latin typeface="Bell MT" panose="02020503060305020303" pitchFamily="18" charset="77"/>
            </a:rPr>
            <a:t>(to report discrimination or request accommodations)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 dirty="0">
            <a:solidFill>
              <a:schemeClr val="bg1"/>
            </a:solidFill>
            <a:latin typeface="Bell MT" panose="02020503060305020303" pitchFamily="18" charset="77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  <a:latin typeface="Bell MT" panose="02020503060305020303" pitchFamily="18" charset="77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Human Resources</a:t>
          </a:r>
          <a:r>
            <a:rPr lang="en-US" sz="1400" b="1" kern="1200" dirty="0">
              <a:solidFill>
                <a:srgbClr val="0070C0"/>
              </a:solidFill>
              <a:latin typeface="Bell MT" panose="02020503060305020303" pitchFamily="18" charset="77"/>
            </a:rPr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rgbClr val="0070C0"/>
            </a:solidFill>
            <a:latin typeface="Bell MT" panose="02020503060305020303" pitchFamily="18" charset="77"/>
            <a:hlinkClick xmlns:r="http://schemas.openxmlformats.org/officeDocument/2006/relationships" r:id="rId3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Bell MT" panose="02020503060305020303" pitchFamily="18" charset="77"/>
              <a:hlinkClick xmlns:r="http://schemas.openxmlformats.org/officeDocument/2006/relationships" r:id="rId3"/>
            </a:rPr>
            <a:t>IT</a:t>
          </a:r>
          <a:r>
            <a:rPr lang="en-US" sz="1400" b="0" kern="1200" dirty="0">
              <a:latin typeface="Bell MT" panose="02020503060305020303" pitchFamily="18" charset="77"/>
            </a:rPr>
            <a:t> </a:t>
          </a:r>
          <a:r>
            <a:rPr lang="en-US" sz="1400" b="0" kern="1200" dirty="0">
              <a:solidFill>
                <a:schemeClr val="bg1"/>
              </a:solidFill>
              <a:latin typeface="Bell MT" panose="02020503060305020303" pitchFamily="18" charset="77"/>
            </a:rPr>
            <a:t>(Information Technology Services)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latin typeface="Bell MT" panose="02020503060305020303" pitchFamily="18" charset="77"/>
            <a:hlinkClick xmlns:r="http://schemas.openxmlformats.org/officeDocument/2006/relationships" r:id="rId4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Bell MT" panose="02020503060305020303" pitchFamily="18" charset="77"/>
              <a:hlinkClick xmlns:r="http://schemas.openxmlformats.org/officeDocument/2006/relationships" r:id="rId4"/>
            </a:rPr>
            <a:t>Dean Of Students Office</a:t>
          </a:r>
          <a:endParaRPr lang="en-US" sz="1400" b="1" kern="1200" dirty="0">
            <a:latin typeface="Bell MT" panose="02020503060305020303" pitchFamily="18" charset="77"/>
          </a:endParaRPr>
        </a:p>
      </dsp:txBody>
      <dsp:txXfrm>
        <a:off x="523081" y="91540"/>
        <a:ext cx="2942313" cy="3137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82323-335C-1B47-8753-B8A9D43883AC}">
      <dsp:nvSpPr>
        <dsp:cNvPr id="0" name=""/>
        <dsp:cNvSpPr/>
      </dsp:nvSpPr>
      <dsp:spPr>
        <a:xfrm>
          <a:off x="2956286" y="2094517"/>
          <a:ext cx="1229632" cy="122963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65100" dist="190500" dir="5400000" algn="ctr" rotWithShape="0">
            <a:srgbClr val="000000">
              <a:alpha val="59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Bell MT" panose="02020503060305020303" pitchFamily="18" charset="77"/>
            </a:rPr>
            <a:t>YOU</a:t>
          </a:r>
        </a:p>
      </dsp:txBody>
      <dsp:txXfrm>
        <a:off x="3136361" y="2274592"/>
        <a:ext cx="869482" cy="869482"/>
      </dsp:txXfrm>
    </dsp:sp>
    <dsp:sp modelId="{DA4FF3D3-E6B2-E540-A925-F1983AFF867A}">
      <dsp:nvSpPr>
        <dsp:cNvPr id="0" name=""/>
        <dsp:cNvSpPr/>
      </dsp:nvSpPr>
      <dsp:spPr>
        <a:xfrm rot="16200000">
          <a:off x="3394512" y="1529127"/>
          <a:ext cx="353180" cy="48439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165100" dist="190500" dir="5400000" algn="ctr" rotWithShape="0">
            <a:srgbClr val="000000">
              <a:alpha val="59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447489" y="1678982"/>
        <a:ext cx="247226" cy="290635"/>
      </dsp:txXfrm>
    </dsp:sp>
    <dsp:sp modelId="{CFC57B09-AC1D-DE4B-924E-1FC22F5F0DCD}">
      <dsp:nvSpPr>
        <dsp:cNvPr id="0" name=""/>
        <dsp:cNvSpPr/>
      </dsp:nvSpPr>
      <dsp:spPr>
        <a:xfrm>
          <a:off x="2402536" y="3456"/>
          <a:ext cx="2337133" cy="1424681"/>
        </a:xfrm>
        <a:prstGeom prst="ellipse">
          <a:avLst/>
        </a:prstGeom>
        <a:solidFill>
          <a:srgbClr val="05B89F"/>
        </a:solidFill>
        <a:ln>
          <a:noFill/>
        </a:ln>
        <a:effectLst>
          <a:outerShdw blurRad="165100" dist="190500" dir="5400000" algn="ctr" rotWithShape="0">
            <a:srgbClr val="000000">
              <a:alpha val="59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Bell MT" panose="02020503060305020303" pitchFamily="18" charset="77"/>
            </a:rPr>
            <a:t>Social Support </a:t>
          </a:r>
          <a:r>
            <a:rPr lang="en-US" sz="1400" kern="1200" dirty="0">
              <a:latin typeface="Bell MT" panose="02020503060305020303" pitchFamily="18" charset="77"/>
            </a:rPr>
            <a:t>(Family &amp; Friends)</a:t>
          </a:r>
        </a:p>
      </dsp:txBody>
      <dsp:txXfrm>
        <a:off x="2744801" y="212096"/>
        <a:ext cx="1652603" cy="1007401"/>
      </dsp:txXfrm>
    </dsp:sp>
    <dsp:sp modelId="{A16F54A9-7B00-5248-90FB-EFC9A02DFA88}">
      <dsp:nvSpPr>
        <dsp:cNvPr id="0" name=""/>
        <dsp:cNvSpPr/>
      </dsp:nvSpPr>
      <dsp:spPr>
        <a:xfrm rot="13770">
          <a:off x="4318891" y="2470774"/>
          <a:ext cx="320361" cy="48439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165100" dist="190500" dir="5400000" algn="ctr" rotWithShape="0">
            <a:srgbClr val="000000">
              <a:alpha val="59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318891" y="2567460"/>
        <a:ext cx="224253" cy="290635"/>
      </dsp:txXfrm>
    </dsp:sp>
    <dsp:sp modelId="{72AB7E3C-7569-B948-9CB9-6B3387063B15}">
      <dsp:nvSpPr>
        <dsp:cNvPr id="0" name=""/>
        <dsp:cNvSpPr/>
      </dsp:nvSpPr>
      <dsp:spPr>
        <a:xfrm>
          <a:off x="4790343" y="2006302"/>
          <a:ext cx="2209809" cy="1424681"/>
        </a:xfrm>
        <a:prstGeom prst="ellipse">
          <a:avLst/>
        </a:prstGeom>
        <a:solidFill>
          <a:srgbClr val="05B89F"/>
        </a:solidFill>
        <a:ln>
          <a:noFill/>
        </a:ln>
        <a:effectLst>
          <a:outerShdw blurRad="165100" dist="190500" dir="5400000" algn="ctr" rotWithShape="0">
            <a:srgbClr val="000000">
              <a:alpha val="59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Bell MT" panose="02020503060305020303" pitchFamily="18" charset="77"/>
            </a:rPr>
            <a:t>The University</a:t>
          </a:r>
        </a:p>
      </dsp:txBody>
      <dsp:txXfrm>
        <a:off x="5113962" y="2214942"/>
        <a:ext cx="1562571" cy="1007401"/>
      </dsp:txXfrm>
    </dsp:sp>
    <dsp:sp modelId="{F83FF890-FD91-EC4A-8185-1C8941D85D8B}">
      <dsp:nvSpPr>
        <dsp:cNvPr id="0" name=""/>
        <dsp:cNvSpPr/>
      </dsp:nvSpPr>
      <dsp:spPr>
        <a:xfrm rot="5400000">
          <a:off x="3394512" y="3405147"/>
          <a:ext cx="353180" cy="48439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165100" dist="190500" dir="5400000" algn="ctr" rotWithShape="0">
            <a:srgbClr val="000000">
              <a:alpha val="59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447489" y="3449048"/>
        <a:ext cx="247226" cy="290635"/>
      </dsp:txXfrm>
    </dsp:sp>
    <dsp:sp modelId="{272E9C99-8481-B04A-8AEB-529A10620D91}">
      <dsp:nvSpPr>
        <dsp:cNvPr id="0" name=""/>
        <dsp:cNvSpPr/>
      </dsp:nvSpPr>
      <dsp:spPr>
        <a:xfrm>
          <a:off x="2409324" y="3990528"/>
          <a:ext cx="2323556" cy="1424681"/>
        </a:xfrm>
        <a:prstGeom prst="ellipse">
          <a:avLst/>
        </a:prstGeom>
        <a:solidFill>
          <a:srgbClr val="05B89F"/>
        </a:solidFill>
        <a:ln>
          <a:noFill/>
        </a:ln>
        <a:effectLst>
          <a:outerShdw blurRad="165100" dist="190500" dir="5400000" algn="ctr" rotWithShape="0">
            <a:srgbClr val="000000">
              <a:alpha val="59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Bell MT" panose="02020503060305020303" pitchFamily="18" charset="77"/>
            </a:rPr>
            <a:t>Community Support </a:t>
          </a:r>
          <a:r>
            <a:rPr lang="en-US" sz="1400" kern="1200" dirty="0">
              <a:solidFill>
                <a:schemeClr val="bg1"/>
              </a:solidFill>
              <a:latin typeface="Bell MT" panose="02020503060305020303" pitchFamily="18" charset="77"/>
            </a:rPr>
            <a:t>(Counselors, MDs, Internet, Apps)</a:t>
          </a:r>
        </a:p>
      </dsp:txBody>
      <dsp:txXfrm>
        <a:off x="2749601" y="4199168"/>
        <a:ext cx="1643002" cy="1007401"/>
      </dsp:txXfrm>
    </dsp:sp>
    <dsp:sp modelId="{4D689C37-7C21-C540-BD12-7B48AE352FA4}">
      <dsp:nvSpPr>
        <dsp:cNvPr id="0" name=""/>
        <dsp:cNvSpPr/>
      </dsp:nvSpPr>
      <dsp:spPr>
        <a:xfrm rot="10775835">
          <a:off x="2431775" y="2473843"/>
          <a:ext cx="370671" cy="48439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165100" dist="190500" dir="5400000" algn="ctr" rotWithShape="0">
            <a:srgbClr val="000000">
              <a:alpha val="59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542975" y="2570330"/>
        <a:ext cx="259470" cy="290635"/>
      </dsp:txXfrm>
    </dsp:sp>
    <dsp:sp modelId="{36B2DB0D-7DD4-524D-A769-6C52CB2CE03F}">
      <dsp:nvSpPr>
        <dsp:cNvPr id="0" name=""/>
        <dsp:cNvSpPr/>
      </dsp:nvSpPr>
      <dsp:spPr>
        <a:xfrm>
          <a:off x="47964" y="2013994"/>
          <a:ext cx="2209040" cy="1424681"/>
        </a:xfrm>
        <a:prstGeom prst="ellipse">
          <a:avLst/>
        </a:prstGeom>
        <a:solidFill>
          <a:srgbClr val="05B89F"/>
        </a:solidFill>
        <a:ln>
          <a:noFill/>
        </a:ln>
        <a:effectLst>
          <a:outerShdw blurRad="165100" dist="190500" dir="5400000" algn="ctr" rotWithShape="0">
            <a:srgbClr val="000000">
              <a:alpha val="59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Bell MT" panose="02020503060305020303" pitchFamily="18" charset="77"/>
            </a:rPr>
            <a:t>Co-Workers &amp; Supervisors</a:t>
          </a:r>
        </a:p>
      </dsp:txBody>
      <dsp:txXfrm>
        <a:off x="371470" y="2222634"/>
        <a:ext cx="1562028" cy="100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3333-4D3E-40D0-8F0F-60068ADE2BD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8C06B-8430-4301-92A8-AEA9BB834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2233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317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75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uFillTx/>
              </a:rPr>
              <a:t>Because….so…take care of yourself first.</a:t>
            </a:r>
            <a:endParaRPr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225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31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025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536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8845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590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B0AA-CBEC-4C21-B0EC-9486C2857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D8805-2F93-4D3B-AA15-53C3D2813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1F38A-83BC-4C2D-98BB-08594803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35A9-E295-4F09-BBFC-0E55F1FDA03A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EF285-A4D8-43E1-90C7-96ECC497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9D966-70DA-40BD-8E63-73389C64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5D16-18BB-447E-8B60-E08E914A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A595-FC45-4135-BE3C-7A1C2BDE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137AF-3F40-436D-AD6D-455058297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8079F-4D51-4334-82DA-5E31E774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35A9-E295-4F09-BBFC-0E55F1FDA03A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3613A-E659-4EC6-A5EF-18CB33AB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10688-DD18-40D6-8F9C-B36145A8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5D16-18BB-447E-8B60-E08E914A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5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B3D10-A0C2-4F98-BF89-B5D918F5C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1C933-399F-484B-B306-5F15AE035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9849B-03E8-42FC-91D0-437F9D0A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35A9-E295-4F09-BBFC-0E55F1FDA03A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9151F-8D16-469E-AFAA-6341E9FE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CF67E-CAF7-4338-966D-9D4E826A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5D16-18BB-447E-8B60-E08E914A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8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E2349-B282-40A2-8E25-ECC4B5A6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BA275-F140-4B79-9FE5-12609A1CD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AD283-2142-446B-B4FC-BA97C70A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35A9-E295-4F09-BBFC-0E55F1FDA03A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34514-BD7E-443B-BA2B-B46D50E4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1B518-3FF8-4B22-9D3E-438E8FB7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5D16-18BB-447E-8B60-E08E914A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9D07-F8B9-4939-8AE6-2C24B8E0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06690-D532-49A6-9798-547BCB0AF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3C596-291D-4875-8057-EC20208E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35A9-E295-4F09-BBFC-0E55F1FDA03A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74224-BDDE-48C9-AE86-106727A5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E3F4E-14A2-42C6-9E0B-8B0F78D6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5D16-18BB-447E-8B60-E08E914A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8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992E-3658-4F81-8840-353D407A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41AE1-E019-49DA-9EA1-37B810EEF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475A6-3C40-4429-8B5E-CE06152B7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31CF-1483-4C27-9DC2-4F518182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35A9-E295-4F09-BBFC-0E55F1FDA03A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1607E-7583-4686-9A22-2BB28087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55695-8BA1-4B96-A9D9-42BB7583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5D16-18BB-447E-8B60-E08E914A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6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160C8-BE57-4759-8289-5B6DEC39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4A30F-F130-4591-862C-558744517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DBEF7-C14A-4E11-A9CA-3EBF6309C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1134-BA62-4461-A16D-C8193831E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619C2-7706-4EE0-A1A9-47DC93737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BD437-9171-47BD-8616-F938FD89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35A9-E295-4F09-BBFC-0E55F1FDA03A}" type="datetimeFigureOut">
              <a:rPr lang="en-US" smtClean="0"/>
              <a:t>5/22/23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337740-5EE1-41F4-973A-5886D328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175D4-A70F-43A9-ACAB-C974FA79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5D16-18BB-447E-8B60-E08E914A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4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DD20-C71C-4B9A-A467-6702EEBD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CDBC5-0D0E-48D8-81AC-B9DB4F85E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35A9-E295-4F09-BBFC-0E55F1FDA03A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A4783-6087-449D-8F0A-42180472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16362-55C5-4EE0-909A-ADA05F55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5D16-18BB-447E-8B60-E08E914A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3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91E2E-C02A-4EDB-8D76-B33840C5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35A9-E295-4F09-BBFC-0E55F1FDA03A}" type="datetimeFigureOut">
              <a:rPr lang="en-US" smtClean="0"/>
              <a:t>5/22/23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FC806-BE9E-4555-BD0C-56D27DC8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E9CEB-E6BC-427C-86D3-BC5A2E7B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5D16-18BB-447E-8B60-E08E914A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0411-7CDB-4FB1-9295-2F09B02F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6216-F61F-43D6-ACF0-280432A2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3DED9-EB7F-4740-8216-2F807A30A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1E254-B2CE-49FA-AA8F-9EE26297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35A9-E295-4F09-BBFC-0E55F1FDA03A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10231-8C6B-439E-863C-184136AC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53721-3B1A-4AC4-B045-520EF42C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5D16-18BB-447E-8B60-E08E914A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3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00D8-0C39-40F6-AAD4-FB761575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27BB62-ABFD-49F2-AEC5-659D01B44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EE239-4CA4-44DE-A279-F23E02A27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1FB8D-AD84-464E-B574-9C66A109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35A9-E295-4F09-BBFC-0E55F1FDA03A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B591A-C6A4-4968-AE15-90E86F91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654AC-6C38-4481-B747-2DE96862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5D16-18BB-447E-8B60-E08E914A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6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9DB3B-C6DF-41D2-90BA-B24F76D9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1EF20-AFC4-40CA-BD33-88B22DD7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75FE0-B34F-4E63-ADEA-FF822958E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35A9-E295-4F09-BBFC-0E55F1FDA03A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D5830-07D9-48E9-AFF2-F3657E5FB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367DA-6D33-4CB4-B9A9-D7C1AFB62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5D16-18BB-447E-8B60-E08E914AC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lpguide.org/" TargetMode="External"/><Relationship Id="rId13" Type="http://schemas.openxmlformats.org/officeDocument/2006/relationships/hyperlink" Target="https://www.calm.com/" TargetMode="External"/><Relationship Id="rId18" Type="http://schemas.openxmlformats.org/officeDocument/2006/relationships/hyperlink" Target="https://buddhify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mantherapy.org/" TargetMode="External"/><Relationship Id="rId12" Type="http://schemas.openxmlformats.org/officeDocument/2006/relationships/hyperlink" Target="https://www.headspace.com/" TargetMode="External"/><Relationship Id="rId17" Type="http://schemas.openxmlformats.org/officeDocument/2006/relationships/hyperlink" Target="https://my3app.org/#stay-connected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traillink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sychologytoday.com/us" TargetMode="External"/><Relationship Id="rId11" Type="http://schemas.openxmlformats.org/officeDocument/2006/relationships/hyperlink" Target="https://urec.uark.edu/wellness/certificate.php" TargetMode="External"/><Relationship Id="rId5" Type="http://schemas.openxmlformats.org/officeDocument/2006/relationships/hyperlink" Target="https://linktr.ee/uofacaps" TargetMode="External"/><Relationship Id="rId15" Type="http://schemas.openxmlformats.org/officeDocument/2006/relationships/hyperlink" Target="https://www.sanvello.com/" TargetMode="External"/><Relationship Id="rId10" Type="http://schemas.openxmlformats.org/officeDocument/2006/relationships/hyperlink" Target="https://www.uclahealth.org/marc/mindful-meditations" TargetMode="External"/><Relationship Id="rId19" Type="http://schemas.openxmlformats.org/officeDocument/2006/relationships/hyperlink" Target="https://my.life/" TargetMode="External"/><Relationship Id="rId4" Type="http://schemas.openxmlformats.org/officeDocument/2006/relationships/hyperlink" Target="https://www.instagram.com/uofacaps/" TargetMode="External"/><Relationship Id="rId9" Type="http://schemas.openxmlformats.org/officeDocument/2006/relationships/hyperlink" Target="https://www.veteranscrisisline.net/" TargetMode="External"/><Relationship Id="rId14" Type="http://schemas.openxmlformats.org/officeDocument/2006/relationships/hyperlink" Target="https://www.diarycard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.uark.edu/mental-health/faculty-staff-resources.php" TargetMode="External"/><Relationship Id="rId3" Type="http://schemas.openxmlformats.org/officeDocument/2006/relationships/hyperlink" Target="https://uark.miresource.com/" TargetMode="External"/><Relationship Id="rId7" Type="http://schemas.openxmlformats.org/officeDocument/2006/relationships/hyperlink" Target="https://health.uark.edu/medical-health/primary-care-clinic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ealth.uark.edu/mental-health/index.php" TargetMode="External"/><Relationship Id="rId5" Type="http://schemas.openxmlformats.org/officeDocument/2006/relationships/hyperlink" Target="https://benefits.uasys.edu/media/1433/ua-member-assistance-program-flyer.pdf" TargetMode="External"/><Relationship Id="rId4" Type="http://schemas.openxmlformats.org/officeDocument/2006/relationships/hyperlink" Target="https://hr.uark.edu/benefits/other/employee-assistance-program.ph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0" y="4813300"/>
            <a:ext cx="12192000" cy="2044702"/>
          </a:xfrm>
          <a:prstGeom prst="rect">
            <a:avLst/>
          </a:prstGeom>
          <a:solidFill>
            <a:srgbClr val="A7263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ell MT" panose="02020503060305020303" pitchFamily="18" charset="0"/>
                <a:cs typeface="Arabic Typesetting" panose="020B0604020202020204" pitchFamily="66" charset="-78"/>
              </a:rPr>
              <a:t>FACULTY &amp; STAFF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Bell MT" panose="02020503060305020303" pitchFamily="18" charset="0"/>
                <a:cs typeface="Arabic Typesetting" panose="020B0604020202020204" pitchFamily="66" charset="-78"/>
              </a:rPr>
              <a:t>MENTAL HEALTH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Bell MT" panose="02020503060305020303" pitchFamily="18" charset="0"/>
                <a:cs typeface="Arabic Typesetting" panose="020B0604020202020204" pitchFamily="66" charset="-78"/>
              </a:rPr>
              <a:t>RESOURCES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36" y="4492865"/>
            <a:ext cx="12071927" cy="73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400" dirty="0">
              <a:solidFill>
                <a:schemeClr val="tx1"/>
              </a:solidFill>
              <a:latin typeface="Bell MT" panose="02020503060305020303" pitchFamily="18" charset="0"/>
              <a:cs typeface="Arabic Typesetting" panose="020B0604020202020204" pitchFamily="66" charset="-78"/>
            </a:endParaRPr>
          </a:p>
        </p:txBody>
      </p:sp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DD79C57-1C4A-084C-B847-3A905E845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62" y="60193"/>
            <a:ext cx="4281076" cy="46098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F39A55-2451-4D46-B3A2-8C6B731CC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9037" y="5032337"/>
            <a:ext cx="1606628" cy="16066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340" b="35391"/>
          <a:stretch/>
        </p:blipFill>
        <p:spPr>
          <a:xfrm>
            <a:off x="4653675" y="1751152"/>
            <a:ext cx="3365413" cy="1975620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/>
        </p:nvSpPr>
        <p:spPr>
          <a:xfrm>
            <a:off x="0" y="6543041"/>
            <a:ext cx="12192000" cy="314960"/>
          </a:xfrm>
          <a:prstGeom prst="rect">
            <a:avLst/>
          </a:prstGeom>
          <a:solidFill>
            <a:srgbClr val="A51E3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56676" y="4237803"/>
            <a:ext cx="4268738" cy="127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Bell MT" panose="02020503060305020303" pitchFamily="18" charset="0"/>
                <a:cs typeface="Arabic Typesetting" panose="020B0604020202020204" pitchFamily="66" charset="-78"/>
              </a:rPr>
              <a:t>THANK </a:t>
            </a:r>
          </a:p>
          <a:p>
            <a:r>
              <a:rPr lang="en-US" sz="4400" dirty="0">
                <a:solidFill>
                  <a:schemeClr val="tx1"/>
                </a:solidFill>
                <a:latin typeface="Bell MT" panose="02020503060305020303" pitchFamily="18" charset="0"/>
                <a:cs typeface="Arabic Typesetting" panose="020B0604020202020204" pitchFamily="66" charset="-78"/>
              </a:rPr>
              <a:t>YOU!</a:t>
            </a:r>
          </a:p>
          <a:p>
            <a:endParaRPr lang="en-US" sz="4800" dirty="0">
              <a:solidFill>
                <a:srgbClr val="434343"/>
              </a:solidFill>
              <a:latin typeface="Bell MT" panose="02020503060305020303" pitchFamily="18" charset="0"/>
              <a:cs typeface="Arabic Typesetting" panose="020B0604020202020204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B6A5EF-6D02-A34F-A885-12E5C8838FE1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106438"/>
          </a:xfrm>
          <a:prstGeom prst="rect">
            <a:avLst/>
          </a:prstGeom>
          <a:solidFill>
            <a:srgbClr val="A51E3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ell MT" panose="02020503060305020303" pitchFamily="18" charset="77"/>
              </a:rPr>
              <a:t>Additional Websites and Apps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089361-AAD9-489A-B7D3-2254092E3D85}"/>
              </a:ext>
            </a:extLst>
          </p:cNvPr>
          <p:cNvSpPr/>
          <p:nvPr/>
        </p:nvSpPr>
        <p:spPr>
          <a:xfrm>
            <a:off x="35600" y="1289985"/>
            <a:ext cx="5784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Bell MT" panose="02020503060305020303" pitchFamily="18" charset="77"/>
                <a:ea typeface="Calibri" panose="020F0502020204030204" pitchFamily="34" charset="0"/>
              </a:rPr>
              <a:t>CAPS Instagram</a:t>
            </a:r>
          </a:p>
          <a:p>
            <a:pPr algn="ctr"/>
            <a:r>
              <a:rPr lang="en-US" sz="1400" b="1" u="sng" dirty="0">
                <a:solidFill>
                  <a:srgbClr val="A51D35"/>
                </a:solidFill>
                <a:latin typeface="Bell MT" panose="02020503060305020303" pitchFamily="18" charset="77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https://www.instagram.com/uofacaps/</a:t>
            </a:r>
            <a:endParaRPr lang="en-US" sz="1400" b="1" u="sng" dirty="0">
              <a:solidFill>
                <a:srgbClr val="A51D35"/>
              </a:solidFill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pPr algn="ctr"/>
            <a:r>
              <a:rPr lang="en-US" sz="1400" b="1" dirty="0">
                <a:latin typeface="Bell MT" panose="02020503060305020303" pitchFamily="18" charset="77"/>
                <a:ea typeface="Calibri" panose="020F0502020204030204" pitchFamily="34" charset="0"/>
              </a:rPr>
              <a:t>Links to resources: </a:t>
            </a:r>
            <a:r>
              <a:rPr lang="en-US" sz="1400" b="1" u="sng" dirty="0">
                <a:solidFill>
                  <a:srgbClr val="A51D35"/>
                </a:solidFill>
                <a:latin typeface="Bell MT" panose="02020503060305020303" pitchFamily="18" charset="77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https://linktr.ee/uofacaps</a:t>
            </a:r>
            <a:endParaRPr lang="en-US" sz="1400" b="1" u="sng" dirty="0">
              <a:solidFill>
                <a:srgbClr val="A51D35"/>
              </a:solidFill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pPr algn="ctr"/>
            <a:endParaRPr lang="en-US" sz="1400" b="1" u="sng" dirty="0">
              <a:solidFill>
                <a:srgbClr val="7030A0"/>
              </a:solidFill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pPr algn="ctr"/>
            <a:r>
              <a:rPr lang="pl-PL" sz="1400" b="1" dirty="0">
                <a:latin typeface="Bell MT" panose="02020503060305020303" pitchFamily="18" charset="77"/>
                <a:ea typeface="Calibri" panose="020F0502020204030204" pitchFamily="34" charset="0"/>
              </a:rPr>
              <a:t>Psychology Today</a:t>
            </a:r>
          </a:p>
          <a:p>
            <a:pPr algn="ctr"/>
            <a:r>
              <a:rPr lang="pl-PL" sz="1400" b="1" u="sng" dirty="0">
                <a:solidFill>
                  <a:srgbClr val="A51D35"/>
                </a:solidFill>
                <a:latin typeface="Bell MT" panose="02020503060305020303" pitchFamily="18" charset="77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https://www.psychologytoday.com/us</a:t>
            </a:r>
            <a:endParaRPr lang="en-US" sz="1400" b="1" u="sng" dirty="0">
              <a:solidFill>
                <a:srgbClr val="A51D35"/>
              </a:solidFill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pPr algn="ctr"/>
            <a:endParaRPr lang="en-US" sz="1400" b="1" u="sng" dirty="0">
              <a:solidFill>
                <a:srgbClr val="7030A0"/>
              </a:solidFill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pPr algn="ctr"/>
            <a:r>
              <a:rPr lang="pl-PL" sz="1400" b="1" dirty="0">
                <a:latin typeface="Bell MT" panose="02020503060305020303" pitchFamily="18" charset="77"/>
                <a:ea typeface="Calibri" panose="020F0502020204030204" pitchFamily="34" charset="0"/>
              </a:rPr>
              <a:t>Man Therapy</a:t>
            </a:r>
          </a:p>
          <a:p>
            <a:pPr algn="ctr"/>
            <a:r>
              <a:rPr lang="pl-PL" sz="1400" b="1" u="sng" dirty="0">
                <a:solidFill>
                  <a:srgbClr val="A51D35"/>
                </a:solidFill>
                <a:latin typeface="Bell MT" panose="02020503060305020303" pitchFamily="18" charset="77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https://mantherapy.org/</a:t>
            </a:r>
            <a:endParaRPr lang="en-US" sz="1400" b="1" u="sng" dirty="0">
              <a:solidFill>
                <a:srgbClr val="A51D35"/>
              </a:solidFill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pPr algn="ctr"/>
            <a:endParaRPr lang="pl-PL" sz="1400" b="1" u="sng" dirty="0">
              <a:solidFill>
                <a:srgbClr val="7030A0"/>
              </a:solidFill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pPr algn="ctr"/>
            <a:r>
              <a:rPr lang="pl-PL" sz="1400" b="1" dirty="0">
                <a:latin typeface="Bell MT" panose="02020503060305020303" pitchFamily="18" charset="77"/>
                <a:ea typeface="Calibri" panose="020F0502020204030204" pitchFamily="34" charset="0"/>
              </a:rPr>
              <a:t>Helpguide</a:t>
            </a:r>
          </a:p>
          <a:p>
            <a:pPr algn="ctr"/>
            <a:r>
              <a:rPr lang="pl-PL" sz="1400" b="1" u="sng" dirty="0">
                <a:solidFill>
                  <a:srgbClr val="A51D35"/>
                </a:solidFill>
                <a:latin typeface="Bell MT" panose="02020503060305020303" pitchFamily="18" charset="77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https://www.helpguide.org/</a:t>
            </a:r>
            <a:endParaRPr lang="en-US" sz="1400" b="1" u="sng" dirty="0">
              <a:solidFill>
                <a:srgbClr val="A51D35"/>
              </a:solidFill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pPr algn="ctr"/>
            <a:endParaRPr lang="en-US" sz="1400" b="1" u="sng" dirty="0"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pPr algn="ctr"/>
            <a:r>
              <a:rPr lang="pl-PL" sz="1400" b="1" dirty="0">
                <a:latin typeface="Bell MT" panose="02020503060305020303" pitchFamily="18" charset="77"/>
                <a:ea typeface="Calibri" panose="020F0502020204030204" pitchFamily="34" charset="0"/>
              </a:rPr>
              <a:t>Veterans Crisis Line</a:t>
            </a:r>
          </a:p>
          <a:p>
            <a:pPr algn="ctr"/>
            <a:r>
              <a:rPr lang="pl-PL" sz="1400" b="1" u="sng" dirty="0">
                <a:solidFill>
                  <a:srgbClr val="A51D35"/>
                </a:solidFill>
                <a:latin typeface="Bell MT" panose="02020503060305020303" pitchFamily="18" charset="77"/>
                <a:ea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https://www.veteranscrisisline.net/</a:t>
            </a:r>
            <a:endParaRPr lang="en-US" sz="1400" b="1" u="sng" dirty="0">
              <a:solidFill>
                <a:srgbClr val="A51D35"/>
              </a:solidFill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pPr algn="ctr"/>
            <a:endParaRPr lang="en-US" sz="1400" b="1" u="sng" dirty="0"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pPr algn="ctr"/>
            <a:r>
              <a:rPr lang="en-US" sz="1400" b="1" dirty="0">
                <a:latin typeface="Bell MT" panose="02020503060305020303" pitchFamily="18" charset="77"/>
                <a:ea typeface="Calibri" panose="020F0502020204030204" pitchFamily="34" charset="0"/>
              </a:rPr>
              <a:t>UCLA Health (free guided meditations)</a:t>
            </a:r>
          </a:p>
          <a:p>
            <a:pPr algn="ctr"/>
            <a:r>
              <a:rPr lang="en-US" sz="1400" b="1" u="sng" dirty="0">
                <a:solidFill>
                  <a:srgbClr val="A51D35"/>
                </a:solidFill>
                <a:latin typeface="Bell MT" panose="02020503060305020303" pitchFamily="18" charset="77"/>
                <a:ea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https://www.uclahealth.org/marc/mindful-meditations</a:t>
            </a:r>
            <a:endParaRPr lang="en-US" sz="1400" b="1" u="sng" dirty="0">
              <a:solidFill>
                <a:srgbClr val="A51D35"/>
              </a:solidFill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pPr algn="ctr"/>
            <a:endParaRPr lang="en-US" sz="1400" b="1" u="sng" dirty="0">
              <a:solidFill>
                <a:srgbClr val="7030A0"/>
              </a:solidFill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pPr algn="ctr"/>
            <a:r>
              <a:rPr lang="en-US" sz="1400" b="1" u="sng" dirty="0">
                <a:solidFill>
                  <a:srgbClr val="A51D35"/>
                </a:solidFill>
                <a:latin typeface="Bell MT" panose="02020503060305020303" pitchFamily="18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https://urec.uark.edu/wellness/certificate.php</a:t>
            </a:r>
            <a:endParaRPr lang="en-US" sz="1400" b="1" u="sng" dirty="0">
              <a:solidFill>
                <a:srgbClr val="A51D35"/>
              </a:solidFill>
              <a:latin typeface="Bell MT" panose="02020503060305020303" pitchFamily="18" charset="77"/>
            </a:endParaRPr>
          </a:p>
          <a:p>
            <a:pPr algn="ctr"/>
            <a:r>
              <a:rPr lang="en-US" sz="1400" b="1" dirty="0">
                <a:latin typeface="Bell MT" panose="02020503060305020303" pitchFamily="18" charset="77"/>
                <a:ea typeface="Calibri" panose="020F0502020204030204" pitchFamily="34" charset="0"/>
              </a:rPr>
              <a:t>(Learn more about</a:t>
            </a:r>
          </a:p>
          <a:p>
            <a:pPr algn="ctr"/>
            <a:r>
              <a:rPr lang="en-US" sz="1400" b="1" dirty="0">
                <a:latin typeface="Bell MT" panose="02020503060305020303" pitchFamily="18" charset="77"/>
                <a:ea typeface="Calibri" panose="020F0502020204030204" pitchFamily="34" charset="0"/>
              </a:rPr>
              <a:t>UREC’s UARK Wellness department and the certificate program available to faculty &amp; staff).</a:t>
            </a:r>
            <a:endParaRPr lang="en-US" sz="1400" u="sng" dirty="0">
              <a:solidFill>
                <a:srgbClr val="7030A0"/>
              </a:solidFill>
              <a:effectLst/>
              <a:latin typeface="Bell MT" panose="02020503060305020303" pitchFamily="18" charset="77"/>
              <a:ea typeface="Calibri" panose="020F0502020204030204" pitchFamily="34" charset="0"/>
            </a:endParaRPr>
          </a:p>
          <a:p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2694B4-CAE5-4D5F-B9EE-57BEB4C89050}"/>
              </a:ext>
            </a:extLst>
          </p:cNvPr>
          <p:cNvSpPr/>
          <p:nvPr/>
        </p:nvSpPr>
        <p:spPr>
          <a:xfrm>
            <a:off x="6055609" y="1277234"/>
            <a:ext cx="60471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Bell MT" panose="02020503060305020303" pitchFamily="18" charset="0"/>
              </a:rPr>
              <a:t>Headspace (Free trial; monthly Subscription fees)</a:t>
            </a:r>
          </a:p>
          <a:p>
            <a:pPr algn="ctr"/>
            <a:r>
              <a:rPr lang="en-US" sz="1400" b="1" dirty="0">
                <a:solidFill>
                  <a:srgbClr val="A51D35"/>
                </a:solidFill>
                <a:latin typeface="Bell MT" panose="02020503060305020303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https://www.headspace.com/</a:t>
            </a:r>
            <a:endParaRPr lang="en-US" sz="1400" b="1" dirty="0">
              <a:solidFill>
                <a:srgbClr val="A51D35"/>
              </a:solidFill>
              <a:latin typeface="Bell MT" panose="02020503060305020303" pitchFamily="18" charset="0"/>
            </a:endParaRPr>
          </a:p>
          <a:p>
            <a:pPr algn="ctr"/>
            <a:endParaRPr lang="en-US" sz="1400" b="1" dirty="0">
              <a:latin typeface="Bell MT" panose="02020503060305020303" pitchFamily="18" charset="0"/>
            </a:endParaRPr>
          </a:p>
          <a:p>
            <a:pPr algn="ctr"/>
            <a:r>
              <a:rPr lang="en-US" sz="1400" b="1" dirty="0">
                <a:latin typeface="Bell MT" panose="02020503060305020303" pitchFamily="18" charset="0"/>
              </a:rPr>
              <a:t>Calm (Free trial; Annual subscription fee)</a:t>
            </a:r>
          </a:p>
          <a:p>
            <a:pPr algn="ctr"/>
            <a:r>
              <a:rPr lang="en-US" sz="1400" b="1" dirty="0">
                <a:solidFill>
                  <a:srgbClr val="A51D35"/>
                </a:solidFill>
                <a:latin typeface="Bell MT" panose="02020503060305020303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https://www.calm.com/</a:t>
            </a:r>
            <a:endParaRPr lang="en-US" sz="1400" b="1" dirty="0">
              <a:solidFill>
                <a:srgbClr val="A51D35"/>
              </a:solidFill>
              <a:latin typeface="Bell MT" panose="02020503060305020303" pitchFamily="18" charset="0"/>
            </a:endParaRPr>
          </a:p>
          <a:p>
            <a:pPr algn="ctr"/>
            <a:endParaRPr lang="en-US" sz="1400" b="1" dirty="0">
              <a:latin typeface="Bell MT" panose="02020503060305020303" pitchFamily="18" charset="0"/>
            </a:endParaRPr>
          </a:p>
          <a:p>
            <a:pPr algn="ctr"/>
            <a:r>
              <a:rPr lang="en-US" sz="1400" b="1" dirty="0">
                <a:latin typeface="Bell MT" panose="02020503060305020303" pitchFamily="18" charset="0"/>
              </a:rPr>
              <a:t>DBT Diary Card &amp; Skills Coach</a:t>
            </a:r>
          </a:p>
          <a:p>
            <a:pPr algn="ctr"/>
            <a:r>
              <a:rPr lang="en-US" sz="1400" b="1" dirty="0">
                <a:solidFill>
                  <a:srgbClr val="A51D35"/>
                </a:solidFill>
                <a:latin typeface="Bell MT" panose="02020503060305020303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https://www.diarycard.net/</a:t>
            </a:r>
            <a:endParaRPr lang="en-US" sz="1400" b="1" dirty="0">
              <a:solidFill>
                <a:srgbClr val="A51D35"/>
              </a:solidFill>
              <a:latin typeface="Bell MT" panose="02020503060305020303" pitchFamily="18" charset="0"/>
            </a:endParaRPr>
          </a:p>
          <a:p>
            <a:pPr algn="ctr"/>
            <a:endParaRPr lang="en-US" sz="1400" b="1" dirty="0">
              <a:latin typeface="Bell MT" panose="02020503060305020303" pitchFamily="18" charset="0"/>
            </a:endParaRPr>
          </a:p>
          <a:p>
            <a:pPr algn="ctr"/>
            <a:r>
              <a:rPr lang="en-US" sz="1400" b="1" dirty="0">
                <a:latin typeface="Bell MT" panose="02020503060305020303" pitchFamily="18" charset="0"/>
              </a:rPr>
              <a:t>Pacifica (Free mindfulness and meditation App)</a:t>
            </a:r>
          </a:p>
          <a:p>
            <a:pPr algn="ctr"/>
            <a:r>
              <a:rPr lang="en-US" sz="1400" b="1" dirty="0">
                <a:solidFill>
                  <a:srgbClr val="A51D35"/>
                </a:solidFill>
                <a:latin typeface="Bell MT" panose="02020503060305020303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https://www.sanvello.com/</a:t>
            </a:r>
            <a:endParaRPr lang="en-US" sz="1400" b="1" dirty="0">
              <a:solidFill>
                <a:srgbClr val="A51D35"/>
              </a:solidFill>
              <a:latin typeface="Bell MT" panose="02020503060305020303" pitchFamily="18" charset="0"/>
            </a:endParaRPr>
          </a:p>
          <a:p>
            <a:pPr algn="ctr"/>
            <a:endParaRPr lang="en-US" sz="1400" b="1" dirty="0">
              <a:solidFill>
                <a:srgbClr val="A51D35"/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1400" b="1" dirty="0">
                <a:latin typeface="Bell MT" panose="02020503060305020303" pitchFamily="18" charset="0"/>
              </a:rPr>
              <a:t>Find trails near you:</a:t>
            </a:r>
          </a:p>
          <a:p>
            <a:pPr algn="ctr"/>
            <a:r>
              <a:rPr lang="en-US" sz="1400" b="1" dirty="0">
                <a:solidFill>
                  <a:srgbClr val="A51D35"/>
                </a:solidFill>
                <a:latin typeface="Bell MT" panose="02020503060305020303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https://www.traillink.com/</a:t>
            </a:r>
            <a:endParaRPr lang="en-US" sz="1400" b="1" dirty="0">
              <a:solidFill>
                <a:srgbClr val="A51D35"/>
              </a:solidFill>
              <a:latin typeface="Bell MT" panose="02020503060305020303" pitchFamily="18" charset="0"/>
            </a:endParaRPr>
          </a:p>
          <a:p>
            <a:pPr algn="ctr"/>
            <a:endParaRPr lang="en-US" sz="1400" b="1" dirty="0">
              <a:solidFill>
                <a:srgbClr val="A51D35"/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1400" b="1" dirty="0">
                <a:latin typeface="Bell MT" panose="02020503060305020303" pitchFamily="18" charset="0"/>
              </a:rPr>
              <a:t>My 3 App</a:t>
            </a:r>
          </a:p>
          <a:p>
            <a:pPr algn="ctr"/>
            <a:r>
              <a:rPr lang="en-US" sz="1400" b="1" dirty="0">
                <a:solidFill>
                  <a:srgbClr val="A51D35"/>
                </a:solidFill>
                <a:latin typeface="Bell MT" panose="02020503060305020303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https://my3app.org/#stay-connected</a:t>
            </a:r>
            <a:endParaRPr lang="en-US" sz="1400" b="1" dirty="0">
              <a:solidFill>
                <a:srgbClr val="A51D35"/>
              </a:solidFill>
              <a:latin typeface="Bell MT" panose="02020503060305020303" pitchFamily="18" charset="0"/>
            </a:endParaRPr>
          </a:p>
          <a:p>
            <a:pPr algn="ctr"/>
            <a:endParaRPr lang="en-US" sz="1400" b="1" dirty="0">
              <a:latin typeface="Bell MT" panose="02020503060305020303" pitchFamily="18" charset="0"/>
            </a:endParaRPr>
          </a:p>
          <a:p>
            <a:pPr algn="ctr"/>
            <a:r>
              <a:rPr lang="en-US" sz="1400" b="1" dirty="0" err="1">
                <a:latin typeface="Bell MT" panose="02020503060305020303" pitchFamily="18" charset="0"/>
              </a:rPr>
              <a:t>Buddhify</a:t>
            </a:r>
            <a:r>
              <a:rPr lang="en-US" sz="1400" b="1" dirty="0">
                <a:latin typeface="Bell MT" panose="02020503060305020303" pitchFamily="18" charset="0"/>
              </a:rPr>
              <a:t> (Purchase App fee &amp; annual fee)</a:t>
            </a:r>
          </a:p>
          <a:p>
            <a:pPr algn="ctr"/>
            <a:r>
              <a:rPr lang="en-US" sz="1400" b="1" dirty="0">
                <a:solidFill>
                  <a:srgbClr val="A51D35"/>
                </a:solidFill>
                <a:latin typeface="Bell MT" panose="02020503060305020303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https://buddhify.com/</a:t>
            </a:r>
            <a:endParaRPr lang="en-US" sz="1400" b="1" dirty="0">
              <a:solidFill>
                <a:srgbClr val="A51D35"/>
              </a:solidFill>
              <a:latin typeface="Bell MT" panose="02020503060305020303" pitchFamily="18" charset="0"/>
            </a:endParaRPr>
          </a:p>
          <a:p>
            <a:pPr algn="ctr"/>
            <a:endParaRPr lang="en-US" sz="1400" b="1" dirty="0">
              <a:latin typeface="Bell MT" panose="02020503060305020303" pitchFamily="18" charset="0"/>
            </a:endParaRPr>
          </a:p>
          <a:p>
            <a:pPr algn="ctr"/>
            <a:r>
              <a:rPr lang="en-US" sz="1400" b="1" dirty="0">
                <a:latin typeface="Bell MT" panose="02020503060305020303" pitchFamily="18" charset="0"/>
              </a:rPr>
              <a:t>Stop, Breathe &amp; Think (Free; or premium w/monthly fee)</a:t>
            </a:r>
          </a:p>
          <a:p>
            <a:pPr algn="ctr"/>
            <a:r>
              <a:rPr lang="en-US" sz="1400" b="1" dirty="0">
                <a:solidFill>
                  <a:srgbClr val="A51D35"/>
                </a:solidFill>
                <a:latin typeface="Bell MT" panose="02020503060305020303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https://my.life/</a:t>
            </a:r>
            <a:endParaRPr lang="en-US" sz="1400" dirty="0">
              <a:solidFill>
                <a:srgbClr val="A51D35"/>
              </a:solidFill>
              <a:latin typeface="Bell MT" panose="02020503060305020303" pitchFamily="18" charset="0"/>
            </a:endParaRPr>
          </a:p>
          <a:p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8A86F28-4F07-384D-8780-0BBFF81462A8}"/>
              </a:ext>
            </a:extLst>
          </p:cNvPr>
          <p:cNvSpPr/>
          <p:nvPr/>
        </p:nvSpPr>
        <p:spPr>
          <a:xfrm>
            <a:off x="315678" y="2950873"/>
            <a:ext cx="1534143" cy="988628"/>
          </a:xfrm>
          <a:prstGeom prst="rightArrow">
            <a:avLst/>
          </a:prstGeom>
          <a:solidFill>
            <a:srgbClr val="A51D35"/>
          </a:solidFill>
          <a:ln>
            <a:noFill/>
          </a:ln>
          <a:effectLst>
            <a:outerShdw blurRad="50800" dist="2540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ll MT" panose="02020503060305020303" pitchFamily="18" charset="77"/>
              </a:rPr>
              <a:t>Click on links</a:t>
            </a:r>
          </a:p>
        </p:txBody>
      </p:sp>
    </p:spTree>
    <p:extLst>
      <p:ext uri="{BB962C8B-B14F-4D97-AF65-F5344CB8AC3E}">
        <p14:creationId xmlns:p14="http://schemas.microsoft.com/office/powerpoint/2010/main" val="1285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0" y="6388100"/>
            <a:ext cx="12192000" cy="469901"/>
          </a:xfrm>
          <a:prstGeom prst="rect">
            <a:avLst/>
          </a:prstGeom>
          <a:solidFill>
            <a:srgbClr val="A51E3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2041" y="3292949"/>
            <a:ext cx="12071927" cy="127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Bell MT" panose="02020503060305020303" pitchFamily="18" charset="0"/>
                <a:cs typeface="Arabic Typesetting" panose="020B0604020202020204" pitchFamily="66" charset="-78"/>
              </a:rPr>
              <a:t>FACULTY &amp; STAFF </a:t>
            </a:r>
          </a:p>
          <a:p>
            <a:r>
              <a:rPr lang="en-US" sz="4400" dirty="0">
                <a:solidFill>
                  <a:schemeClr val="tx1"/>
                </a:solidFill>
                <a:latin typeface="Bell MT" panose="02020503060305020303" pitchFamily="18" charset="0"/>
                <a:cs typeface="Arabic Typesetting" panose="020B0604020202020204" pitchFamily="66" charset="-78"/>
              </a:rPr>
              <a:t>MENTAL HEALTH</a:t>
            </a:r>
          </a:p>
          <a:p>
            <a:r>
              <a:rPr lang="en-US" sz="4400" dirty="0">
                <a:solidFill>
                  <a:schemeClr val="tx1"/>
                </a:solidFill>
                <a:latin typeface="Bell MT" panose="02020503060305020303" pitchFamily="18" charset="0"/>
                <a:cs typeface="Arabic Typesetting" panose="020B0604020202020204" pitchFamily="66" charset="-78"/>
              </a:rPr>
              <a:t>RESOURCES</a:t>
            </a:r>
          </a:p>
          <a:p>
            <a:endParaRPr lang="en-US" sz="2400" dirty="0">
              <a:solidFill>
                <a:schemeClr val="tx1"/>
              </a:solidFill>
              <a:latin typeface="Bell MT" panose="02020503060305020303" pitchFamily="18" charset="0"/>
              <a:cs typeface="Arabic Typesetting" panose="020B0604020202020204" pitchFamily="66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76FCD5-FF10-B544-853E-B35DED3EE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40" b="35391"/>
          <a:stretch/>
        </p:blipFill>
        <p:spPr>
          <a:xfrm>
            <a:off x="4978400" y="1052813"/>
            <a:ext cx="3048000" cy="17025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D12AD2-B3E1-5A49-8EE8-C27CE97327E8}"/>
              </a:ext>
            </a:extLst>
          </p:cNvPr>
          <p:cNvSpPr>
            <a:spLocks/>
          </p:cNvSpPr>
          <p:nvPr/>
        </p:nvSpPr>
        <p:spPr>
          <a:xfrm>
            <a:off x="0" y="-14544"/>
            <a:ext cx="12192000" cy="469901"/>
          </a:xfrm>
          <a:prstGeom prst="rect">
            <a:avLst/>
          </a:prstGeom>
          <a:solidFill>
            <a:srgbClr val="A51E3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189B33B-310D-B342-A812-6F74F61AADBB}"/>
              </a:ext>
            </a:extLst>
          </p:cNvPr>
          <p:cNvSpPr/>
          <p:nvPr/>
        </p:nvSpPr>
        <p:spPr>
          <a:xfrm>
            <a:off x="1868630" y="5100116"/>
            <a:ext cx="2070100" cy="1257300"/>
          </a:xfrm>
          <a:prstGeom prst="rightArrow">
            <a:avLst/>
          </a:prstGeom>
          <a:solidFill>
            <a:srgbClr val="A51D35"/>
          </a:solidFill>
          <a:ln>
            <a:noFill/>
          </a:ln>
          <a:effectLst>
            <a:outerShdw blurRad="50800" dist="2540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ll MT" panose="02020503060305020303" pitchFamily="18" charset="77"/>
              </a:rPr>
              <a:t>Click Play for </a:t>
            </a:r>
          </a:p>
          <a:p>
            <a:pPr algn="ctr"/>
            <a:r>
              <a:rPr lang="en-US" dirty="0">
                <a:latin typeface="Bell MT" panose="02020503060305020303" pitchFamily="18" charset="77"/>
              </a:rPr>
              <a:t>Introduction</a:t>
            </a:r>
          </a:p>
        </p:txBody>
      </p:sp>
      <p:pic>
        <p:nvPicPr>
          <p:cNvPr id="2" name="Introduction.m4a" descr="Introduction.m4a">
            <a:hlinkClick r:id="" action="ppaction://media"/>
            <a:extLst>
              <a:ext uri="{FF2B5EF4-FFF2-40B4-BE49-F238E27FC236}">
                <a16:creationId xmlns:a16="http://schemas.microsoft.com/office/drawing/2014/main" id="{B03DCC84-D794-B543-9356-63087CB90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04480" y="4803283"/>
            <a:ext cx="812800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7263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8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0" y="6388100"/>
            <a:ext cx="12192000" cy="469901"/>
          </a:xfrm>
          <a:prstGeom prst="rect">
            <a:avLst/>
          </a:prstGeom>
          <a:solidFill>
            <a:srgbClr val="A51E3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91247" y="2484963"/>
            <a:ext cx="1436835" cy="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fontAlgn="t"/>
            <a:r>
              <a:rPr lang="en-US" sz="1600" dirty="0">
                <a:latin typeface="Bell MT" panose="02020503060305020303" pitchFamily="18" charset="77"/>
              </a:rPr>
              <a:t>self-care</a:t>
            </a:r>
          </a:p>
          <a:p>
            <a:pPr algn="l"/>
            <a:r>
              <a:rPr lang="en-US" sz="1600" dirty="0">
                <a:latin typeface="Bell MT" panose="02020503060305020303" pitchFamily="18" charset="77"/>
              </a:rPr>
              <a:t>/</a:t>
            </a:r>
            <a:r>
              <a:rPr lang="en-US" sz="1600" dirty="0" err="1">
                <a:latin typeface="Bell MT" panose="02020503060305020303" pitchFamily="18" charset="77"/>
              </a:rPr>
              <a:t>selfˈker</a:t>
            </a:r>
            <a:r>
              <a:rPr lang="en-US" sz="1600" dirty="0">
                <a:latin typeface="Bell MT" panose="02020503060305020303" pitchFamily="18" charset="77"/>
              </a:rPr>
              <a:t>/</a:t>
            </a:r>
          </a:p>
          <a:p>
            <a:pPr algn="l"/>
            <a:r>
              <a:rPr lang="en-US" sz="1600" i="1" dirty="0">
                <a:latin typeface="Bell MT" panose="02020503060305020303" pitchFamily="18" charset="77"/>
              </a:rPr>
              <a:t>noun</a:t>
            </a:r>
            <a:endParaRPr lang="en-US" sz="1600" dirty="0">
              <a:latin typeface="Bell MT" panose="02020503060305020303" pitchFamily="18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D12AD2-B3E1-5A49-8EE8-C27CE97327E8}"/>
              </a:ext>
            </a:extLst>
          </p:cNvPr>
          <p:cNvSpPr>
            <a:spLocks/>
          </p:cNvSpPr>
          <p:nvPr/>
        </p:nvSpPr>
        <p:spPr>
          <a:xfrm>
            <a:off x="0" y="-14544"/>
            <a:ext cx="12192000" cy="1563944"/>
          </a:xfrm>
          <a:prstGeom prst="rect">
            <a:avLst/>
          </a:prstGeom>
          <a:solidFill>
            <a:srgbClr val="A51E3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063DD-AB61-424E-AB72-3ED166D62E4B}"/>
              </a:ext>
            </a:extLst>
          </p:cNvPr>
          <p:cNvSpPr txBox="1"/>
          <p:nvPr/>
        </p:nvSpPr>
        <p:spPr>
          <a:xfrm>
            <a:off x="1047140" y="1850608"/>
            <a:ext cx="2525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ell MT" panose="02020503060305020303" pitchFamily="18" charset="77"/>
              </a:rPr>
              <a:t>Definition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2F114-5A71-564D-A2CE-EF9577139AAC}"/>
              </a:ext>
            </a:extLst>
          </p:cNvPr>
          <p:cNvSpPr txBox="1"/>
          <p:nvPr/>
        </p:nvSpPr>
        <p:spPr>
          <a:xfrm>
            <a:off x="6921500" y="6047838"/>
            <a:ext cx="5520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Bell MT" panose="02020503060305020303" pitchFamily="18" charset="77"/>
              </a:rPr>
              <a:t>*Oxford English Dictionary</a:t>
            </a:r>
            <a:r>
              <a:rPr lang="en-US" sz="1600" dirty="0">
                <a:latin typeface="Bell MT" panose="02020503060305020303" pitchFamily="18" charset="77"/>
              </a:rPr>
              <a:t>. Oxford: Oxford University Press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4A7176-6EB7-6D48-A2CC-E81EEB0F8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59" y="527732"/>
            <a:ext cx="5025481" cy="5025481"/>
          </a:xfrm>
          <a:prstGeom prst="rect">
            <a:avLst/>
          </a:prstGeom>
          <a:effectLst>
            <a:outerShdw blurRad="546100" dist="609600" dir="7560000" sx="104000" sy="104000" algn="ctr" rotWithShape="0">
              <a:srgbClr val="000000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058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1D3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0034" y="5207000"/>
            <a:ext cx="12071927" cy="127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latin typeface="Bell MT" panose="02020503060305020303" pitchFamily="18" charset="0"/>
                <a:cs typeface="Arabic Typesetting" panose="020B0604020202020204" pitchFamily="66" charset="-78"/>
              </a:rPr>
              <a:t>It is impossible to pour from an empty cup.</a:t>
            </a:r>
          </a:p>
          <a:p>
            <a:r>
              <a:rPr lang="en-US" sz="1800" dirty="0">
                <a:solidFill>
                  <a:schemeClr val="bg1"/>
                </a:solidFill>
                <a:latin typeface="Bell MT" panose="02020503060305020303" pitchFamily="18" charset="0"/>
                <a:cs typeface="Arabic Typesetting" panose="020B0604020202020204" pitchFamily="66" charset="-78"/>
              </a:rPr>
              <a:t>(It is important to take care of </a:t>
            </a:r>
            <a:r>
              <a:rPr lang="en-US" sz="1800">
                <a:solidFill>
                  <a:schemeClr val="bg1"/>
                </a:solidFill>
                <a:latin typeface="Bell MT" panose="02020503060305020303" pitchFamily="18" charset="0"/>
                <a:cs typeface="Arabic Typesetting" panose="020B0604020202020204" pitchFamily="66" charset="-78"/>
              </a:rPr>
              <a:t>yourself first, </a:t>
            </a:r>
            <a:r>
              <a:rPr lang="en-US" sz="1800" dirty="0">
                <a:solidFill>
                  <a:schemeClr val="bg1"/>
                </a:solidFill>
                <a:latin typeface="Bell MT" panose="02020503060305020303" pitchFamily="18" charset="0"/>
                <a:cs typeface="Arabic Typesetting" panose="020B0604020202020204" pitchFamily="66" charset="-78"/>
              </a:rPr>
              <a:t>so you have something </a:t>
            </a:r>
            <a:r>
              <a:rPr lang="en-US" sz="1800">
                <a:solidFill>
                  <a:schemeClr val="bg1"/>
                </a:solidFill>
                <a:latin typeface="Bell MT" panose="02020503060305020303" pitchFamily="18" charset="0"/>
                <a:cs typeface="Arabic Typesetting" panose="020B0604020202020204" pitchFamily="66" charset="-78"/>
              </a:rPr>
              <a:t>to give).</a:t>
            </a:r>
            <a:endParaRPr lang="en-US" sz="1800" dirty="0">
              <a:solidFill>
                <a:schemeClr val="bg1"/>
              </a:solidFill>
              <a:latin typeface="Bell MT" panose="02020503060305020303" pitchFamily="18" charset="0"/>
              <a:cs typeface="Arabic Typesetting" panose="020B0604020202020204" pitchFamily="66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26490-8737-DD4D-87A6-1B246905F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7" y="1691866"/>
            <a:ext cx="5588000" cy="3474267"/>
          </a:xfrm>
          <a:prstGeom prst="rect">
            <a:avLst/>
          </a:prstGeom>
          <a:effectLst>
            <a:outerShdw blurRad="165100" dist="215900" dir="78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85359D-A43B-D445-A025-A0EC3A1494F3}"/>
              </a:ext>
            </a:extLst>
          </p:cNvPr>
          <p:cNvSpPr txBox="1"/>
          <p:nvPr/>
        </p:nvSpPr>
        <p:spPr>
          <a:xfrm>
            <a:off x="2470068" y="635000"/>
            <a:ext cx="7251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ll MT" panose="02020503060305020303" pitchFamily="18" charset="77"/>
              </a:rPr>
              <a:t>Why is self-care so important?</a:t>
            </a:r>
          </a:p>
        </p:txBody>
      </p:sp>
    </p:spTree>
    <p:extLst>
      <p:ext uri="{BB962C8B-B14F-4D97-AF65-F5344CB8AC3E}">
        <p14:creationId xmlns:p14="http://schemas.microsoft.com/office/powerpoint/2010/main" val="29370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0" y="6152480"/>
            <a:ext cx="12192000" cy="705522"/>
          </a:xfrm>
          <a:prstGeom prst="rect">
            <a:avLst/>
          </a:prstGeom>
          <a:solidFill>
            <a:srgbClr val="A51E3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36" y="3822700"/>
            <a:ext cx="12071927" cy="127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Bell MT" panose="02020503060305020303" pitchFamily="18" charset="0"/>
              <a:cs typeface="Arabic Typesetting" panose="020B0604020202020204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1BB3D-246B-1147-BBBD-788A5E297AAC}"/>
              </a:ext>
            </a:extLst>
          </p:cNvPr>
          <p:cNvSpPr txBox="1"/>
          <p:nvPr/>
        </p:nvSpPr>
        <p:spPr>
          <a:xfrm>
            <a:off x="466251" y="4580747"/>
            <a:ext cx="1472480" cy="9946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000" kern="1200" dirty="0"/>
              <a:t> </a:t>
            </a:r>
            <a:endParaRPr lang="en-US" sz="1600" b="1" kern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A36678-4493-024E-BB73-D1CF8CA05677}"/>
              </a:ext>
            </a:extLst>
          </p:cNvPr>
          <p:cNvSpPr>
            <a:spLocks/>
          </p:cNvSpPr>
          <p:nvPr/>
        </p:nvSpPr>
        <p:spPr>
          <a:xfrm>
            <a:off x="0" y="-14544"/>
            <a:ext cx="12192000" cy="1563944"/>
          </a:xfrm>
          <a:prstGeom prst="rect">
            <a:avLst/>
          </a:prstGeom>
          <a:solidFill>
            <a:srgbClr val="A51E3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 descr="A picture containing food, fruit&#10;&#10;Description automatically generated">
            <a:extLst>
              <a:ext uri="{FF2B5EF4-FFF2-40B4-BE49-F238E27FC236}">
                <a16:creationId xmlns:a16="http://schemas.microsoft.com/office/drawing/2014/main" id="{8FF50C88-6A8C-5D4F-8584-3E45AE07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3" y="405915"/>
            <a:ext cx="6227554" cy="6046169"/>
          </a:xfrm>
          <a:prstGeom prst="rect">
            <a:avLst/>
          </a:prstGeom>
          <a:effectLst>
            <a:outerShdw blurRad="317500" dist="25400" dir="5100000" sx="102000" sy="102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40FE0BF-DDE1-E442-B84E-485FBD24AF18}"/>
              </a:ext>
            </a:extLst>
          </p:cNvPr>
          <p:cNvSpPr txBox="1"/>
          <p:nvPr/>
        </p:nvSpPr>
        <p:spPr>
          <a:xfrm>
            <a:off x="6931991" y="2771693"/>
            <a:ext cx="45735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Bell MT" panose="02020503060305020303" pitchFamily="18" charset="77"/>
              </a:rPr>
              <a:t>Types of Self-Care</a:t>
            </a:r>
          </a:p>
          <a:p>
            <a:pPr algn="ctr"/>
            <a:r>
              <a:rPr lang="en-US" sz="4400" dirty="0">
                <a:latin typeface="Bell MT" panose="02020503060305020303" pitchFamily="18" charset="77"/>
              </a:rPr>
              <a:t>&amp;</a:t>
            </a:r>
          </a:p>
          <a:p>
            <a:pPr algn="ctr"/>
            <a:r>
              <a:rPr lang="en-US" sz="4400" dirty="0">
                <a:latin typeface="Bell MT" panose="02020503060305020303" pitchFamily="18" charset="77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68386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0036" y="3822700"/>
            <a:ext cx="12071927" cy="127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Bell MT" panose="02020503060305020303" pitchFamily="18" charset="0"/>
              <a:cs typeface="Arabic Typesetting" panose="020B0604020202020204" pitchFamily="66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1BB3D-246B-1147-BBBD-788A5E297AAC}"/>
              </a:ext>
            </a:extLst>
          </p:cNvPr>
          <p:cNvSpPr txBox="1"/>
          <p:nvPr/>
        </p:nvSpPr>
        <p:spPr>
          <a:xfrm>
            <a:off x="466251" y="4580747"/>
            <a:ext cx="1472480" cy="9946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000" kern="1200" dirty="0"/>
              <a:t> </a:t>
            </a:r>
            <a:endParaRPr lang="en-US" sz="1600" b="1" kern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A36678-4493-024E-BB73-D1CF8CA05677}"/>
              </a:ext>
            </a:extLst>
          </p:cNvPr>
          <p:cNvSpPr>
            <a:spLocks/>
          </p:cNvSpPr>
          <p:nvPr/>
        </p:nvSpPr>
        <p:spPr>
          <a:xfrm>
            <a:off x="0" y="-14544"/>
            <a:ext cx="12192000" cy="1106438"/>
          </a:xfrm>
          <a:prstGeom prst="rect">
            <a:avLst/>
          </a:prstGeom>
          <a:solidFill>
            <a:srgbClr val="A51E3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ell MT" panose="02020503060305020303" pitchFamily="18" charset="77"/>
              </a:rPr>
              <a:t>Quick Start Ideas for Self-Care</a:t>
            </a:r>
          </a:p>
        </p:txBody>
      </p:sp>
      <p:pic>
        <p:nvPicPr>
          <p:cNvPr id="8" name="Picture 7" descr="Vintage bike parked on country road at sunset">
            <a:extLst>
              <a:ext uri="{FF2B5EF4-FFF2-40B4-BE49-F238E27FC236}">
                <a16:creationId xmlns:a16="http://schemas.microsoft.com/office/drawing/2014/main" id="{3D17E75E-30AD-2E45-9E7F-CBDA6211B3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99390" y="1130618"/>
            <a:ext cx="2926080" cy="1948815"/>
          </a:xfrm>
          <a:prstGeom prst="rect">
            <a:avLst/>
          </a:prstGeom>
        </p:spPr>
      </p:pic>
      <p:pic>
        <p:nvPicPr>
          <p:cNvPr id="9" name="Picture 8" descr="Close up of heart shaped pages of a book">
            <a:extLst>
              <a:ext uri="{FF2B5EF4-FFF2-40B4-BE49-F238E27FC236}">
                <a16:creationId xmlns:a16="http://schemas.microsoft.com/office/drawing/2014/main" id="{DD83FCBF-EA3A-F244-ADE2-F33AEF38DCAF}"/>
              </a:ext>
            </a:extLst>
          </p:cNvPr>
          <p:cNvPicPr>
            <a:picLocks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87378" y="3118157"/>
            <a:ext cx="2918530" cy="1912344"/>
          </a:xfrm>
          <a:prstGeom prst="rect">
            <a:avLst/>
          </a:prstGeom>
        </p:spPr>
      </p:pic>
      <p:pic>
        <p:nvPicPr>
          <p:cNvPr id="13" name="Picture 12" descr="A meadow of flowers in the evening">
            <a:extLst>
              <a:ext uri="{FF2B5EF4-FFF2-40B4-BE49-F238E27FC236}">
                <a16:creationId xmlns:a16="http://schemas.microsoft.com/office/drawing/2014/main" id="{4BE2CE29-C874-3B4F-B358-ADE207DDAFA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3117619" y="1098932"/>
            <a:ext cx="2926080" cy="1948815"/>
          </a:xfrm>
          <a:prstGeom prst="rect">
            <a:avLst/>
          </a:prstGeom>
        </p:spPr>
      </p:pic>
      <p:pic>
        <p:nvPicPr>
          <p:cNvPr id="14" name="Picture 13" descr="Stethoscope">
            <a:extLst>
              <a:ext uri="{FF2B5EF4-FFF2-40B4-BE49-F238E27FC236}">
                <a16:creationId xmlns:a16="http://schemas.microsoft.com/office/drawing/2014/main" id="{C19B51A2-08A3-D142-9851-B37AA059E119}"/>
              </a:ext>
            </a:extLst>
          </p:cNvPr>
          <p:cNvPicPr>
            <a:picLocks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3103763" y="3081686"/>
            <a:ext cx="2926080" cy="1948815"/>
          </a:xfrm>
          <a:prstGeom prst="rect">
            <a:avLst/>
          </a:prstGeom>
        </p:spPr>
      </p:pic>
      <p:pic>
        <p:nvPicPr>
          <p:cNvPr id="15" name="Picture 14" descr="Balanced stones on a pebble beach during sunset">
            <a:extLst>
              <a:ext uri="{FF2B5EF4-FFF2-40B4-BE49-F238E27FC236}">
                <a16:creationId xmlns:a16="http://schemas.microsoft.com/office/drawing/2014/main" id="{381A3E23-D75E-9641-8D7B-95691ED21D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6138678" y="1139185"/>
            <a:ext cx="2926080" cy="1948815"/>
          </a:xfrm>
          <a:prstGeom prst="rect">
            <a:avLst/>
          </a:prstGeom>
        </p:spPr>
      </p:pic>
      <p:pic>
        <p:nvPicPr>
          <p:cNvPr id="16" name="Picture 15" descr="Two people working and having lunch together">
            <a:extLst>
              <a:ext uri="{FF2B5EF4-FFF2-40B4-BE49-F238E27FC236}">
                <a16:creationId xmlns:a16="http://schemas.microsoft.com/office/drawing/2014/main" id="{E8143800-A48E-174E-8C44-C8CB5B218E7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0000"/>
          </a:blip>
          <a:stretch>
            <a:fillRect/>
          </a:stretch>
        </p:blipFill>
        <p:spPr>
          <a:xfrm>
            <a:off x="6114649" y="3107371"/>
            <a:ext cx="2926080" cy="1952625"/>
          </a:xfrm>
          <a:prstGeom prst="rect">
            <a:avLst/>
          </a:prstGeom>
        </p:spPr>
      </p:pic>
      <p:pic>
        <p:nvPicPr>
          <p:cNvPr id="17" name="Picture 16" descr="Potting a young plant">
            <a:extLst>
              <a:ext uri="{FF2B5EF4-FFF2-40B4-BE49-F238E27FC236}">
                <a16:creationId xmlns:a16="http://schemas.microsoft.com/office/drawing/2014/main" id="{73F47D36-B1C1-1C4B-9AF1-BA9D3F7C5A32}"/>
              </a:ext>
            </a:extLst>
          </p:cNvPr>
          <p:cNvPicPr>
            <a:picLocks/>
          </p:cNvPicPr>
          <p:nvPr/>
        </p:nvPicPr>
        <p:blipFill>
          <a:blip r:embed="rId9">
            <a:alphaModFix amt="30000"/>
          </a:blip>
          <a:stretch>
            <a:fillRect/>
          </a:stretch>
        </p:blipFill>
        <p:spPr>
          <a:xfrm>
            <a:off x="9156907" y="1130618"/>
            <a:ext cx="2935703" cy="1912344"/>
          </a:xfrm>
          <a:prstGeom prst="rect">
            <a:avLst/>
          </a:prstGeom>
        </p:spPr>
      </p:pic>
      <p:pic>
        <p:nvPicPr>
          <p:cNvPr id="18" name="Picture 17" descr="Person doing relaxing exercises on a mat">
            <a:extLst>
              <a:ext uri="{FF2B5EF4-FFF2-40B4-BE49-F238E27FC236}">
                <a16:creationId xmlns:a16="http://schemas.microsoft.com/office/drawing/2014/main" id="{58748301-F459-4B49-AF95-D03D895076D6}"/>
              </a:ext>
            </a:extLst>
          </p:cNvPr>
          <p:cNvPicPr>
            <a:picLocks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9156906" y="3118157"/>
            <a:ext cx="2935703" cy="1912344"/>
          </a:xfrm>
          <a:prstGeom prst="rect">
            <a:avLst/>
          </a:prstGeom>
        </p:spPr>
      </p:pic>
      <p:pic>
        <p:nvPicPr>
          <p:cNvPr id="19" name="Picture 18" descr="Analogue wall clock">
            <a:extLst>
              <a:ext uri="{FF2B5EF4-FFF2-40B4-BE49-F238E27FC236}">
                <a16:creationId xmlns:a16="http://schemas.microsoft.com/office/drawing/2014/main" id="{F5A2F944-E322-6247-8EB5-F4E81427BDFD}"/>
              </a:ext>
            </a:extLst>
          </p:cNvPr>
          <p:cNvPicPr>
            <a:picLocks/>
          </p:cNvPicPr>
          <p:nvPr/>
        </p:nvPicPr>
        <p:blipFill>
          <a:blip r:embed="rId11">
            <a:alphaModFix amt="30000"/>
          </a:blip>
          <a:stretch>
            <a:fillRect/>
          </a:stretch>
        </p:blipFill>
        <p:spPr>
          <a:xfrm>
            <a:off x="105095" y="5078083"/>
            <a:ext cx="2883097" cy="1746489"/>
          </a:xfrm>
          <a:prstGeom prst="rect">
            <a:avLst/>
          </a:prstGeom>
        </p:spPr>
      </p:pic>
      <p:pic>
        <p:nvPicPr>
          <p:cNvPr id="20" name="Picture 19" descr="Person lacing their running shoes">
            <a:extLst>
              <a:ext uri="{FF2B5EF4-FFF2-40B4-BE49-F238E27FC236}">
                <a16:creationId xmlns:a16="http://schemas.microsoft.com/office/drawing/2014/main" id="{B1448573-1194-0E45-BFF1-D397BCBD3B43}"/>
              </a:ext>
            </a:extLst>
          </p:cNvPr>
          <p:cNvPicPr>
            <a:picLocks/>
          </p:cNvPicPr>
          <p:nvPr/>
        </p:nvPicPr>
        <p:blipFill>
          <a:blip r:embed="rId12">
            <a:alphaModFix amt="30000"/>
          </a:blip>
          <a:stretch>
            <a:fillRect/>
          </a:stretch>
        </p:blipFill>
        <p:spPr>
          <a:xfrm>
            <a:off x="3079379" y="5087978"/>
            <a:ext cx="2974847" cy="1709107"/>
          </a:xfrm>
          <a:prstGeom prst="rect">
            <a:avLst/>
          </a:prstGeom>
        </p:spPr>
      </p:pic>
      <p:pic>
        <p:nvPicPr>
          <p:cNvPr id="21" name="Picture 20" descr="Person enjoying coffee and relaxing on a sofa">
            <a:extLst>
              <a:ext uri="{FF2B5EF4-FFF2-40B4-BE49-F238E27FC236}">
                <a16:creationId xmlns:a16="http://schemas.microsoft.com/office/drawing/2014/main" id="{974E3C80-0254-EE46-9EB0-34BA9C3E97D4}"/>
              </a:ext>
            </a:extLst>
          </p:cNvPr>
          <p:cNvPicPr>
            <a:picLocks/>
          </p:cNvPicPr>
          <p:nvPr/>
        </p:nvPicPr>
        <p:blipFill>
          <a:blip r:embed="rId13">
            <a:alphaModFix amt="30000"/>
          </a:blip>
          <a:stretch>
            <a:fillRect/>
          </a:stretch>
        </p:blipFill>
        <p:spPr>
          <a:xfrm>
            <a:off x="6120737" y="5087978"/>
            <a:ext cx="2913903" cy="1709107"/>
          </a:xfrm>
          <a:prstGeom prst="rect">
            <a:avLst/>
          </a:prstGeom>
        </p:spPr>
      </p:pic>
      <p:pic>
        <p:nvPicPr>
          <p:cNvPr id="22" name="Picture 21" descr="Smiling man talking on cell phone">
            <a:extLst>
              <a:ext uri="{FF2B5EF4-FFF2-40B4-BE49-F238E27FC236}">
                <a16:creationId xmlns:a16="http://schemas.microsoft.com/office/drawing/2014/main" id="{2F4ADE69-4984-7C4C-8EC7-9161DE8CC34E}"/>
              </a:ext>
            </a:extLst>
          </p:cNvPr>
          <p:cNvPicPr>
            <a:picLocks/>
          </p:cNvPicPr>
          <p:nvPr/>
        </p:nvPicPr>
        <p:blipFill>
          <a:blip r:embed="rId14">
            <a:alphaModFix amt="30000"/>
          </a:blip>
          <a:stretch>
            <a:fillRect/>
          </a:stretch>
        </p:blipFill>
        <p:spPr>
          <a:xfrm>
            <a:off x="9156906" y="5084560"/>
            <a:ext cx="2883098" cy="1715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A7910A-BF8D-F54A-B937-CD5FE7C67B92}"/>
              </a:ext>
            </a:extLst>
          </p:cNvPr>
          <p:cNvSpPr txBox="1"/>
          <p:nvPr/>
        </p:nvSpPr>
        <p:spPr>
          <a:xfrm>
            <a:off x="2317604" y="1447304"/>
            <a:ext cx="7941148" cy="5039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Bell MT" panose="02020503060305020303" pitchFamily="18" charset="77"/>
              </a:rPr>
              <a:t>Get outside (fresh air and sunshine)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Bell MT" panose="02020503060305020303" pitchFamily="18" charset="77"/>
              </a:rPr>
              <a:t>Get moving (walking, biking, hiking, etc.)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Bell MT" panose="02020503060305020303" pitchFamily="18" charset="77"/>
              </a:rPr>
              <a:t>Meditation, journaling, mindfulness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Bell MT" panose="02020503060305020303" pitchFamily="18" charset="77"/>
              </a:rPr>
              <a:t>Keep a routine (normal office hours, getting ready for your day, etc.)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Bell MT" panose="02020503060305020303" pitchFamily="18" charset="77"/>
              </a:rPr>
              <a:t>Stay connected (phone, virtually, physically distanced/masked, etc.)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Bell MT" panose="02020503060305020303" pitchFamily="18" charset="77"/>
              </a:rPr>
              <a:t>Eat healthy, stay hydrated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Bell MT" panose="02020503060305020303" pitchFamily="18" charset="77"/>
              </a:rPr>
              <a:t>Sleep; rest &amp; relaxation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Bell MT" panose="02020503060305020303" pitchFamily="18" charset="77"/>
              </a:rPr>
              <a:t>Focus on what you can do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Bell MT" panose="02020503060305020303" pitchFamily="18" charset="77"/>
              </a:rPr>
              <a:t>Stay informed, but not overloaded (take a break from media/social media)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Bell MT" panose="02020503060305020303" pitchFamily="18" charset="77"/>
              </a:rPr>
              <a:t>Advocate for your health/medical needs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Bell MT" panose="02020503060305020303" pitchFamily="18" charset="77"/>
              </a:rPr>
              <a:t>Ask for help when you feel overwhelmed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latin typeface="Bell MT" panose="02020503060305020303" pitchFamily="18" charset="77"/>
              </a:rPr>
              <a:t>Know your support network (where you can get help from)</a:t>
            </a:r>
          </a:p>
        </p:txBody>
      </p:sp>
    </p:spTree>
    <p:extLst>
      <p:ext uri="{BB962C8B-B14F-4D97-AF65-F5344CB8AC3E}">
        <p14:creationId xmlns:p14="http://schemas.microsoft.com/office/powerpoint/2010/main" val="123605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0" y="6388100"/>
            <a:ext cx="12192000" cy="469901"/>
          </a:xfrm>
          <a:prstGeom prst="rect">
            <a:avLst/>
          </a:prstGeom>
          <a:solidFill>
            <a:srgbClr val="A51E3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485E2E-A685-F748-B7F2-E0163FDFCAF1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0" cy="1106438"/>
          </a:xfrm>
          <a:prstGeom prst="rect">
            <a:avLst/>
          </a:prstGeom>
          <a:solidFill>
            <a:srgbClr val="A51E3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ell MT" panose="02020503060305020303" pitchFamily="18" charset="77"/>
              </a:rPr>
              <a:t>Sources of Support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C2B73D-5C15-1D43-B5E5-CF1EF3720403}"/>
              </a:ext>
            </a:extLst>
          </p:cNvPr>
          <p:cNvSpPr/>
          <p:nvPr/>
        </p:nvSpPr>
        <p:spPr>
          <a:xfrm>
            <a:off x="265901" y="1441393"/>
            <a:ext cx="11660197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1500" b="1" dirty="0">
                <a:latin typeface="Bell MT" panose="02020503060305020303" pitchFamily="18" charset="77"/>
              </a:rPr>
              <a:t>CAPS offers an online database of local providers: </a:t>
            </a:r>
            <a:r>
              <a:rPr lang="en-US" sz="1500" b="1" dirty="0">
                <a:solidFill>
                  <a:srgbClr val="A51D35"/>
                </a:solidFill>
                <a:latin typeface="Bell MT" panose="02020503060305020303" pitchFamily="18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uark.miresource.com.</a:t>
            </a:r>
            <a:r>
              <a:rPr lang="en-US" sz="1500" b="1" dirty="0">
                <a:solidFill>
                  <a:srgbClr val="A51D35"/>
                </a:solidFill>
                <a:latin typeface="Bell MT" panose="02020503060305020303" pitchFamily="18" charset="77"/>
              </a:rPr>
              <a:t> </a:t>
            </a:r>
            <a:r>
              <a:rPr lang="en-US" sz="1500" b="1" dirty="0" err="1">
                <a:latin typeface="Bell MT" panose="02020503060305020303" pitchFamily="18" charset="77"/>
              </a:rPr>
              <a:t>MiResource</a:t>
            </a:r>
            <a:r>
              <a:rPr lang="en-US" sz="1500" b="1" dirty="0">
                <a:latin typeface="Bell MT" panose="02020503060305020303" pitchFamily="18" charset="77"/>
              </a:rPr>
              <a:t> is a resource offered to the campus community; it is a search engine of mental health providers.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sz="1500" b="1" dirty="0">
              <a:latin typeface="Bell MT" panose="02020503060305020303" pitchFamily="18" charset="77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500" b="1" dirty="0">
                <a:latin typeface="Bell MT" panose="02020503060305020303" pitchFamily="18" charset="77"/>
              </a:rPr>
              <a:t>Faculty and staff can also access services through the </a:t>
            </a:r>
            <a:r>
              <a:rPr lang="en-US" sz="1500" b="1" dirty="0">
                <a:solidFill>
                  <a:srgbClr val="A51D35"/>
                </a:solidFill>
                <a:latin typeface="Bell MT" panose="02020503060305020303" pitchFamily="18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Employee Assistance Program</a:t>
            </a:r>
            <a:r>
              <a:rPr lang="en-US" sz="1500" b="1" dirty="0">
                <a:latin typeface="Bell MT" panose="02020503060305020303" pitchFamily="18" charset="77"/>
              </a:rPr>
              <a:t>. Appointments can be made by calling 479-973-9072 or 800-542-6021.  (The Arkansas Employee Assistance Program is also available to graduate assistants and their families).</a:t>
            </a:r>
          </a:p>
          <a:p>
            <a:pPr algn="just"/>
            <a:endParaRPr lang="en-US" sz="1500" b="1" dirty="0">
              <a:latin typeface="Bell MT" panose="02020503060305020303" pitchFamily="18" charset="77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500" b="1" dirty="0">
                <a:latin typeface="Bell MT" panose="02020503060305020303" pitchFamily="18" charset="77"/>
              </a:rPr>
              <a:t>United Health Member Assistance Program (MAP): This is a new program through UMR that is an option for all benefits-eligible employees working within the UA System office and campuses. Information on accessing the program is available on the </a:t>
            </a:r>
            <a:r>
              <a:rPr lang="en-US" sz="1500" b="1" dirty="0">
                <a:solidFill>
                  <a:srgbClr val="A51D35"/>
                </a:solidFill>
                <a:latin typeface="Bell MT" panose="02020503060305020303" pitchFamily="18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 System website. </a:t>
            </a:r>
            <a:endParaRPr lang="en-US" sz="1500" b="1" dirty="0">
              <a:solidFill>
                <a:srgbClr val="A51D35"/>
              </a:solidFill>
              <a:latin typeface="Bell MT" panose="02020503060305020303" pitchFamily="18" charset="77"/>
            </a:endParaRPr>
          </a:p>
          <a:p>
            <a:pPr algn="just"/>
            <a:endParaRPr lang="en-US" sz="1500" b="1" dirty="0">
              <a:solidFill>
                <a:srgbClr val="A51D35"/>
              </a:solidFill>
              <a:latin typeface="Bell MT" panose="02020503060305020303" pitchFamily="18" charset="77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500" b="1" dirty="0">
                <a:latin typeface="Bell MT" panose="02020503060305020303" pitchFamily="18" charset="77"/>
              </a:rPr>
              <a:t>Faculty and staff are encouraged to view  </a:t>
            </a:r>
            <a:r>
              <a:rPr lang="en-US" sz="1500" b="1" dirty="0">
                <a:solidFill>
                  <a:srgbClr val="A51D35"/>
                </a:solidFill>
                <a:latin typeface="Bell MT" panose="02020503060305020303" pitchFamily="18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CAPS self-care webinars and workshops</a:t>
            </a:r>
            <a:r>
              <a:rPr lang="en-US" sz="1500" b="1" dirty="0">
                <a:latin typeface="Bell MT" panose="02020503060305020303" pitchFamily="18" charset="77"/>
              </a:rPr>
              <a:t>, as they offer excellent strategies to cope with common mental health concerns.</a:t>
            </a:r>
          </a:p>
          <a:p>
            <a:pPr algn="just"/>
            <a:endParaRPr lang="en-US" sz="1500" b="1" dirty="0">
              <a:latin typeface="Bell MT" panose="02020503060305020303" pitchFamily="18" charset="77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500" b="1" dirty="0">
                <a:latin typeface="Bell MT" panose="02020503060305020303" pitchFamily="18" charset="77"/>
              </a:rPr>
              <a:t>Faculty and staff can also access psychiatric care through </a:t>
            </a:r>
            <a:r>
              <a:rPr lang="en-US" sz="1500" b="1" dirty="0">
                <a:solidFill>
                  <a:srgbClr val="A51D35"/>
                </a:solidFill>
                <a:latin typeface="Bell MT" panose="02020503060305020303" pitchFamily="18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 Walker Health Center Primary Care Clinic</a:t>
            </a:r>
            <a:r>
              <a:rPr lang="en-US" sz="1500" b="1" dirty="0">
                <a:latin typeface="Bell MT" panose="02020503060305020303" pitchFamily="18" charset="77"/>
              </a:rPr>
              <a:t>. Psychiatry appointments can be scheduled by calling 479-575-4451.</a:t>
            </a:r>
          </a:p>
          <a:p>
            <a:pPr algn="just"/>
            <a:endParaRPr lang="en-US" sz="1500" b="1" dirty="0">
              <a:latin typeface="Bell MT" panose="02020503060305020303" pitchFamily="18" charset="77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1500" b="1" dirty="0">
                <a:latin typeface="Bell MT" panose="02020503060305020303" pitchFamily="18" charset="77"/>
              </a:rPr>
              <a:t> </a:t>
            </a:r>
            <a:r>
              <a:rPr lang="en-US" sz="1500" b="1" dirty="0">
                <a:solidFill>
                  <a:srgbClr val="A51D35"/>
                </a:solidFill>
                <a:latin typeface="Bell MT" panose="02020503060305020303" pitchFamily="18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 to help support students.</a:t>
            </a:r>
            <a:endParaRPr lang="en-US" sz="1500" b="1" dirty="0">
              <a:solidFill>
                <a:srgbClr val="A51D35"/>
              </a:solidFill>
              <a:latin typeface="Bell MT" panose="02020503060305020303" pitchFamily="18" charset="77"/>
            </a:endParaRPr>
          </a:p>
          <a:p>
            <a:endParaRPr lang="en-US" sz="1600" b="1" dirty="0">
              <a:latin typeface="Bell MT" panose="02020503060305020303" pitchFamily="18" charset="77"/>
            </a:endParaRPr>
          </a:p>
        </p:txBody>
      </p:sp>
      <p:sp>
        <p:nvSpPr>
          <p:cNvPr id="4" name="Right Arrow 7">
            <a:extLst>
              <a:ext uri="{FF2B5EF4-FFF2-40B4-BE49-F238E27FC236}">
                <a16:creationId xmlns:a16="http://schemas.microsoft.com/office/drawing/2014/main" id="{887829BF-AAE3-407F-B65F-375A807C8EF1}"/>
              </a:ext>
            </a:extLst>
          </p:cNvPr>
          <p:cNvSpPr/>
          <p:nvPr/>
        </p:nvSpPr>
        <p:spPr>
          <a:xfrm flipH="1">
            <a:off x="10007031" y="5399472"/>
            <a:ext cx="1558248" cy="988628"/>
          </a:xfrm>
          <a:prstGeom prst="rightArrow">
            <a:avLst/>
          </a:prstGeom>
          <a:solidFill>
            <a:srgbClr val="A51D35"/>
          </a:solidFill>
          <a:ln>
            <a:noFill/>
          </a:ln>
          <a:effectLst>
            <a:outerShdw blurRad="50800" dist="2540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Bell MT" panose="02020503060305020303" pitchFamily="18" charset="77"/>
              </a:rPr>
              <a:t>Click on links</a:t>
            </a:r>
          </a:p>
        </p:txBody>
      </p:sp>
    </p:spTree>
    <p:extLst>
      <p:ext uri="{BB962C8B-B14F-4D97-AF65-F5344CB8AC3E}">
        <p14:creationId xmlns:p14="http://schemas.microsoft.com/office/powerpoint/2010/main" val="166943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0" y="6388100"/>
            <a:ext cx="12192000" cy="469901"/>
          </a:xfrm>
          <a:prstGeom prst="rect">
            <a:avLst/>
          </a:prstGeom>
          <a:solidFill>
            <a:srgbClr val="A51E3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6203C5-207E-5F40-A7AD-0928D99BB68D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0" cy="1106438"/>
          </a:xfrm>
          <a:prstGeom prst="rect">
            <a:avLst/>
          </a:prstGeom>
          <a:solidFill>
            <a:srgbClr val="A51E3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ell MT" panose="02020503060305020303" pitchFamily="18" charset="77"/>
              </a:rPr>
              <a:t>Your Support Network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9CCEC-5290-2443-B124-D4C21C66175A}"/>
              </a:ext>
            </a:extLst>
          </p:cNvPr>
          <p:cNvGrpSpPr/>
          <p:nvPr/>
        </p:nvGrpSpPr>
        <p:grpSpPr>
          <a:xfrm>
            <a:off x="7684340" y="3457914"/>
            <a:ext cx="1114221" cy="712303"/>
            <a:chOff x="6007896" y="923015"/>
            <a:chExt cx="899826" cy="468721"/>
          </a:xfrm>
          <a:effectLst>
            <a:outerShdw blurRad="165100" dist="190500" dir="5400000" algn="ctr" rotWithShape="0">
              <a:srgbClr val="000000">
                <a:alpha val="59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B0087E3B-6773-2F4C-97A2-9C75D19084C4}"/>
                </a:ext>
              </a:extLst>
            </p:cNvPr>
            <p:cNvSpPr/>
            <p:nvPr/>
          </p:nvSpPr>
          <p:spPr>
            <a:xfrm rot="21592305">
              <a:off x="6008113" y="923015"/>
              <a:ext cx="899609" cy="46872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2D050"/>
            </a:solidFill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>
              <a:extLst>
                <a:ext uri="{FF2B5EF4-FFF2-40B4-BE49-F238E27FC236}">
                  <a16:creationId xmlns:a16="http://schemas.microsoft.com/office/drawing/2014/main" id="{96355411-C292-C148-BAE8-98AE7D99ED70}"/>
                </a:ext>
              </a:extLst>
            </p:cNvPr>
            <p:cNvSpPr txBox="1"/>
            <p:nvPr/>
          </p:nvSpPr>
          <p:spPr>
            <a:xfrm rot="21592305">
              <a:off x="6007896" y="984312"/>
              <a:ext cx="821860" cy="308348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spcBef>
                  <a:spcPct val="0"/>
                </a:spcBef>
                <a:buNone/>
              </a:pPr>
              <a:r>
                <a:rPr lang="en-US" sz="1400" b="1" kern="1200" dirty="0">
                  <a:latin typeface="Bell MT" panose="02020503060305020303" pitchFamily="18" charset="77"/>
                </a:rPr>
                <a:t>Click on Links</a:t>
              </a:r>
            </a:p>
          </p:txBody>
        </p:sp>
      </p:grp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1E4F5D76-F37A-014A-8413-CF850D018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947596"/>
              </p:ext>
            </p:extLst>
          </p:nvPr>
        </p:nvGraphicFramePr>
        <p:xfrm>
          <a:off x="8416321" y="2023285"/>
          <a:ext cx="3775679" cy="332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3EA1110C-FA12-A945-BB3D-3E4F6FD652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694141"/>
              </p:ext>
            </p:extLst>
          </p:nvPr>
        </p:nvGraphicFramePr>
        <p:xfrm>
          <a:off x="541090" y="1047172"/>
          <a:ext cx="71425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0246489A-E605-5D45-94C2-5ED65009E6E0}"/>
              </a:ext>
            </a:extLst>
          </p:cNvPr>
          <p:cNvSpPr txBox="1"/>
          <p:nvPr/>
        </p:nvSpPr>
        <p:spPr>
          <a:xfrm>
            <a:off x="9017000" y="165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0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1D3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wo cups of coffee on wooden table">
            <a:extLst>
              <a:ext uri="{FF2B5EF4-FFF2-40B4-BE49-F238E27FC236}">
                <a16:creationId xmlns:a16="http://schemas.microsoft.com/office/drawing/2014/main" id="{A83595B6-C641-4E45-895D-2F9D2C1DA9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869548"/>
            <a:ext cx="10972800" cy="5785252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58000"/>
              </a:srgbClr>
            </a:outerShdw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007162-EA8C-C645-8461-B49A5E3C61B3}"/>
              </a:ext>
            </a:extLst>
          </p:cNvPr>
          <p:cNvSpPr txBox="1"/>
          <p:nvPr/>
        </p:nvSpPr>
        <p:spPr>
          <a:xfrm>
            <a:off x="4238761" y="203200"/>
            <a:ext cx="3714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ll MT" panose="02020503060305020303" pitchFamily="18" charset="77"/>
              </a:rPr>
              <a:t>REMEMBER: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7C778-B9BB-4D4D-A317-608086DDCE8B}"/>
              </a:ext>
            </a:extLst>
          </p:cNvPr>
          <p:cNvSpPr txBox="1"/>
          <p:nvPr/>
        </p:nvSpPr>
        <p:spPr>
          <a:xfrm>
            <a:off x="914400" y="1536700"/>
            <a:ext cx="3504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ell MT" panose="02020503060305020303" pitchFamily="18" charset="77"/>
              </a:rPr>
              <a:t>It’s okay to take care of yourself.</a:t>
            </a:r>
          </a:p>
          <a:p>
            <a:r>
              <a:rPr lang="en-US" b="1" dirty="0">
                <a:solidFill>
                  <a:schemeClr val="bg1"/>
                </a:solidFill>
                <a:latin typeface="Bell MT" panose="02020503060305020303" pitchFamily="18" charset="77"/>
              </a:rPr>
              <a:t>It’s okay to set boundaries.</a:t>
            </a:r>
          </a:p>
          <a:p>
            <a:r>
              <a:rPr lang="en-US" b="1" dirty="0">
                <a:solidFill>
                  <a:schemeClr val="bg1"/>
                </a:solidFill>
                <a:latin typeface="Bell MT" panose="02020503060305020303" pitchFamily="18" charset="77"/>
              </a:rPr>
              <a:t>It’s okay to rest.</a:t>
            </a:r>
          </a:p>
          <a:p>
            <a:r>
              <a:rPr lang="en-US" b="1" dirty="0">
                <a:solidFill>
                  <a:schemeClr val="bg1"/>
                </a:solidFill>
                <a:latin typeface="Bell MT" panose="02020503060305020303" pitchFamily="18" charset="77"/>
              </a:rPr>
              <a:t>It’s okay to ask for help.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C1EB0-610B-B74D-A968-70E8F683F970}"/>
              </a:ext>
            </a:extLst>
          </p:cNvPr>
          <p:cNvSpPr txBox="1"/>
          <p:nvPr/>
        </p:nvSpPr>
        <p:spPr>
          <a:xfrm>
            <a:off x="8648700" y="5015811"/>
            <a:ext cx="2234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Bell MT" panose="02020503060305020303" pitchFamily="18" charset="77"/>
              </a:rPr>
              <a:t>Breathe.</a:t>
            </a:r>
            <a:endParaRPr lang="en-US" sz="4400" b="1" dirty="0">
              <a:solidFill>
                <a:schemeClr val="bg1"/>
              </a:solidFill>
              <a:latin typeface="Bell MT" panose="020205030603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2494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5993</TotalTime>
  <Words>711</Words>
  <Application>Microsoft Macintosh PowerPoint</Application>
  <PresentationFormat>Widescreen</PresentationFormat>
  <Paragraphs>117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Bell MT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Ann Spargo</dc:creator>
  <cp:lastModifiedBy>Breeanne Carter</cp:lastModifiedBy>
  <cp:revision>111</cp:revision>
  <dcterms:created xsi:type="dcterms:W3CDTF">2020-03-09T16:20:05Z</dcterms:created>
  <dcterms:modified xsi:type="dcterms:W3CDTF">2023-05-22T14:48:58Z</dcterms:modified>
</cp:coreProperties>
</file>